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72" r:id="rId4"/>
    <p:sldId id="273" r:id="rId5"/>
    <p:sldId id="259" r:id="rId6"/>
    <p:sldId id="275" r:id="rId7"/>
    <p:sldId id="276" r:id="rId8"/>
    <p:sldId id="277" r:id="rId9"/>
    <p:sldId id="278" r:id="rId10"/>
    <p:sldId id="280" r:id="rId11"/>
    <p:sldId id="279" r:id="rId12"/>
    <p:sldId id="281" r:id="rId13"/>
    <p:sldId id="282" r:id="rId14"/>
    <p:sldId id="283" r:id="rId15"/>
    <p:sldId id="284" r:id="rId16"/>
    <p:sldId id="285" r:id="rId17"/>
    <p:sldId id="288" r:id="rId18"/>
    <p:sldId id="286" r:id="rId19"/>
    <p:sldId id="287" r:id="rId20"/>
    <p:sldId id="264" r:id="rId21"/>
    <p:sldId id="289" r:id="rId22"/>
    <p:sldId id="290" r:id="rId23"/>
    <p:sldId id="291" r:id="rId24"/>
    <p:sldId id="292" r:id="rId25"/>
    <p:sldId id="293" r:id="rId26"/>
    <p:sldId id="294" r:id="rId27"/>
    <p:sldId id="295" r:id="rId28"/>
    <p:sldId id="265" r:id="rId29"/>
    <p:sldId id="296" r:id="rId30"/>
    <p:sldId id="297" r:id="rId31"/>
    <p:sldId id="298" r:id="rId32"/>
    <p:sldId id="299" r:id="rId33"/>
    <p:sldId id="300" r:id="rId34"/>
    <p:sldId id="301" r:id="rId35"/>
    <p:sldId id="302" r:id="rId36"/>
    <p:sldId id="304" r:id="rId37"/>
    <p:sldId id="303" r:id="rId38"/>
    <p:sldId id="266" r:id="rId39"/>
    <p:sldId id="305" r:id="rId40"/>
    <p:sldId id="267" r:id="rId41"/>
    <p:sldId id="306" r:id="rId42"/>
    <p:sldId id="268" r:id="rId43"/>
    <p:sldId id="307" r:id="rId44"/>
    <p:sldId id="2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3E78"/>
    <a:srgbClr val="007D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79085"/>
  </p:normalViewPr>
  <p:slideViewPr>
    <p:cSldViewPr snapToGrid="0" snapToObjects="1">
      <p:cViewPr varScale="1">
        <p:scale>
          <a:sx n="77" d="100"/>
          <a:sy n="77" d="100"/>
        </p:scale>
        <p:origin x="2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27E8C-88F8-4A4A-996D-546FD546435B}"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465F7D-8F73-8344-A3F7-ED52F1DE5345}" type="slidenum">
              <a:rPr lang="en-US" smtClean="0"/>
              <a:t>‹#›</a:t>
            </a:fld>
            <a:endParaRPr lang="en-US"/>
          </a:p>
        </p:txBody>
      </p:sp>
    </p:spTree>
    <p:extLst>
      <p:ext uri="{BB962C8B-B14F-4D97-AF65-F5344CB8AC3E}">
        <p14:creationId xmlns:p14="http://schemas.microsoft.com/office/powerpoint/2010/main" val="1077997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Units of the Measurement - µg O2 h</a:t>
            </a:r>
            <a:r>
              <a:rPr lang="en-US" sz="1200" kern="1200" baseline="30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g</a:t>
            </a:r>
            <a:r>
              <a:rPr lang="en-US" sz="1200" kern="1200" baseline="30000" dirty="0">
                <a:solidFill>
                  <a:schemeClr val="tx1"/>
                </a:solidFill>
                <a:effectLst/>
                <a:latin typeface="+mn-lt"/>
                <a:ea typeface="+mn-ea"/>
                <a:cs typeface="+mn-cs"/>
              </a:rPr>
              <a:t>-1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All slopes represent only negatives slopes as their absolute values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Krill Respirometry Literature (Units)</a:t>
            </a:r>
          </a:p>
          <a:p>
            <a:r>
              <a:rPr lang="en-US" sz="1200" kern="1200" dirty="0" err="1">
                <a:solidFill>
                  <a:schemeClr val="tx1"/>
                </a:solidFill>
                <a:effectLst/>
                <a:latin typeface="+mn-lt"/>
                <a:ea typeface="+mn-ea"/>
                <a:cs typeface="+mn-cs"/>
              </a:rPr>
              <a:t>Oiller</a:t>
            </a:r>
            <a:r>
              <a:rPr lang="en-US" sz="1200" kern="1200" dirty="0">
                <a:solidFill>
                  <a:schemeClr val="tx1"/>
                </a:solidFill>
                <a:effectLst/>
                <a:latin typeface="+mn-lt"/>
                <a:ea typeface="+mn-ea"/>
                <a:cs typeface="+mn-cs"/>
              </a:rPr>
              <a:t> et al 2018 =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g 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h </a:t>
            </a:r>
            <a:r>
              <a:rPr lang="en-US" sz="1200" kern="1200" baseline="30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g </a:t>
            </a:r>
            <a:r>
              <a:rPr lang="en-US" sz="1200" kern="1200" baseline="30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  when referencing a resting metabolic rate.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General Respirometry Literature (Units)</a:t>
            </a:r>
          </a:p>
          <a:p>
            <a:r>
              <a:rPr lang="en-US" sz="1200" kern="1200" dirty="0">
                <a:solidFill>
                  <a:schemeClr val="tx1"/>
                </a:solidFill>
                <a:effectLst/>
                <a:latin typeface="+mn-lt"/>
                <a:ea typeface="+mn-ea"/>
                <a:cs typeface="+mn-cs"/>
              </a:rPr>
              <a:t>Chabot et al 2016 MO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mol 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min </a:t>
            </a:r>
            <a:r>
              <a:rPr lang="en-US" sz="1200" kern="1200" baseline="30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kg </a:t>
            </a:r>
            <a:r>
              <a:rPr lang="en-US" sz="1200" kern="1200" baseline="30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Zimmerman 2001 MO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 mg 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h </a:t>
            </a:r>
            <a:r>
              <a:rPr lang="en-US" sz="1200" kern="1200" baseline="30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&amp; mg 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h </a:t>
            </a: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kgWM</a:t>
            </a:r>
            <a:r>
              <a:rPr lang="en-US" sz="1200" kern="1200" dirty="0">
                <a:solidFill>
                  <a:schemeClr val="tx1"/>
                </a:solidFill>
                <a:effectLst/>
                <a:latin typeface="+mn-lt"/>
                <a:ea typeface="+mn-ea"/>
                <a:cs typeface="+mn-cs"/>
              </a:rPr>
              <a:t> </a:t>
            </a:r>
            <a:r>
              <a:rPr lang="en-US" sz="1200" kern="1200" baseline="30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 </a:t>
            </a:r>
          </a:p>
          <a:p>
            <a:r>
              <a:rPr lang="en-US" sz="1200" kern="1200" baseline="30000" dirty="0">
                <a:solidFill>
                  <a:schemeClr val="tx1"/>
                </a:solidFill>
                <a:effectLst/>
                <a:latin typeface="+mn-lt"/>
                <a:ea typeface="+mn-ea"/>
                <a:cs typeface="+mn-cs"/>
              </a:rPr>
              <a:t>I don’t know that we need to spell out wet mass but we can</a:t>
            </a:r>
            <a:r>
              <a:rPr lang="en-US" dirty="0">
                <a:effectLst/>
              </a:rPr>
              <a:t> </a:t>
            </a:r>
            <a:endParaRPr lang="en-US" dirty="0"/>
          </a:p>
        </p:txBody>
      </p:sp>
      <p:sp>
        <p:nvSpPr>
          <p:cNvPr id="4" name="Slide Number Placeholder 3"/>
          <p:cNvSpPr>
            <a:spLocks noGrp="1"/>
          </p:cNvSpPr>
          <p:nvPr>
            <p:ph type="sldNum" sz="quarter" idx="5"/>
          </p:nvPr>
        </p:nvSpPr>
        <p:spPr/>
        <p:txBody>
          <a:bodyPr/>
          <a:lstStyle/>
          <a:p>
            <a:fld id="{EA465F7D-8F73-8344-A3F7-ED52F1DE5345}" type="slidenum">
              <a:rPr lang="en-US" smtClean="0"/>
              <a:t>42</a:t>
            </a:fld>
            <a:endParaRPr lang="en-US"/>
          </a:p>
        </p:txBody>
      </p:sp>
    </p:spTree>
    <p:extLst>
      <p:ext uri="{BB962C8B-B14F-4D97-AF65-F5344CB8AC3E}">
        <p14:creationId xmlns:p14="http://schemas.microsoft.com/office/powerpoint/2010/main" val="407173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test ordered All Change Conditions against current conditions, followed by High Temperature Conditions. </a:t>
            </a:r>
          </a:p>
          <a:p>
            <a:r>
              <a:rPr lang="en-US" sz="1200" kern="1200" dirty="0">
                <a:solidFill>
                  <a:schemeClr val="tx1"/>
                </a:solidFill>
                <a:effectLst/>
                <a:latin typeface="+mn-lt"/>
                <a:ea typeface="+mn-ea"/>
                <a:cs typeface="+mn-cs"/>
              </a:rPr>
              <a:t>No Treatment Effect Found; All Change Treatment compared to Current Conditions (p =0.23) and Current to High Temperature Conditions (p = .12). </a:t>
            </a:r>
          </a:p>
          <a:p>
            <a:r>
              <a:rPr lang="en-US" sz="1200" kern="1200" dirty="0">
                <a:solidFill>
                  <a:schemeClr val="tx1"/>
                </a:solidFill>
                <a:effectLst/>
                <a:latin typeface="+mn-lt"/>
                <a:ea typeface="+mn-ea"/>
                <a:cs typeface="+mn-cs"/>
              </a:rPr>
              <a:t>Random Effects Model large variance (27579) within-treatment level indicates a MOATs effect is relatively small. </a:t>
            </a:r>
          </a:p>
          <a:p>
            <a:r>
              <a:rPr lang="en-US" sz="1200" b="1" kern="1200" dirty="0">
                <a:solidFill>
                  <a:schemeClr val="tx1"/>
                </a:solidFill>
                <a:effectLst/>
                <a:latin typeface="+mn-lt"/>
                <a:ea typeface="+mn-ea"/>
                <a:cs typeface="+mn-cs"/>
              </a:rPr>
              <a:t>No treatment effect observed, no MOATs effect observed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Direct Comparison of Current Conditions to High Temperature Corrected Slope values (p = .70) doesn’t reveal a significant relationship. </a:t>
            </a:r>
            <a:endParaRPr lang="en-US" dirty="0"/>
          </a:p>
        </p:txBody>
      </p:sp>
      <p:sp>
        <p:nvSpPr>
          <p:cNvPr id="4" name="Slide Number Placeholder 3"/>
          <p:cNvSpPr>
            <a:spLocks noGrp="1"/>
          </p:cNvSpPr>
          <p:nvPr>
            <p:ph type="sldNum" sz="quarter" idx="5"/>
          </p:nvPr>
        </p:nvSpPr>
        <p:spPr/>
        <p:txBody>
          <a:bodyPr/>
          <a:lstStyle/>
          <a:p>
            <a:fld id="{EA465F7D-8F73-8344-A3F7-ED52F1DE5345}" type="slidenum">
              <a:rPr lang="en-US" smtClean="0"/>
              <a:t>43</a:t>
            </a:fld>
            <a:endParaRPr lang="en-US"/>
          </a:p>
        </p:txBody>
      </p:sp>
    </p:spTree>
    <p:extLst>
      <p:ext uri="{BB962C8B-B14F-4D97-AF65-F5344CB8AC3E}">
        <p14:creationId xmlns:p14="http://schemas.microsoft.com/office/powerpoint/2010/main" val="1095481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3673-A3B3-0F40-89BD-262CEA74B5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ECE7AE-2B1E-1F4E-8E30-1DA2868400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8760DC-5EC1-5840-99E8-BDB709AF9D7A}"/>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5" name="Footer Placeholder 4">
            <a:extLst>
              <a:ext uri="{FF2B5EF4-FFF2-40B4-BE49-F238E27FC236}">
                <a16:creationId xmlns:a16="http://schemas.microsoft.com/office/drawing/2014/main" id="{FD28CC77-307E-834B-87B9-5D68157C0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ABE7B-E7BC-A244-ABF4-5C2D5EB3BE1B}"/>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4168086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36C0B-BE83-CF40-AE1E-C148EBED2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FAD72D-533E-8F4C-A799-0F6B779709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C8BD1E-B059-564D-9B39-5688B42363B1}"/>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5" name="Footer Placeholder 4">
            <a:extLst>
              <a:ext uri="{FF2B5EF4-FFF2-40B4-BE49-F238E27FC236}">
                <a16:creationId xmlns:a16="http://schemas.microsoft.com/office/drawing/2014/main" id="{7818B8B0-15DA-0141-8E9E-C2A108882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71E728-A896-B34E-813E-1728069957A7}"/>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348744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9F5057-6AB1-9545-A704-9CFFAEC6BE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CC1B06-1554-3442-AA15-3FEA667B62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B44DD-F2E8-214C-9853-3F99BEA2AF2D}"/>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5" name="Footer Placeholder 4">
            <a:extLst>
              <a:ext uri="{FF2B5EF4-FFF2-40B4-BE49-F238E27FC236}">
                <a16:creationId xmlns:a16="http://schemas.microsoft.com/office/drawing/2014/main" id="{CD934E7D-A4E9-644D-A4CD-F26B85106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06A08-8EFF-B54C-954B-7FB87686D6B9}"/>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1731499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C94B-1780-A245-874D-AF3DD62AA5C2}"/>
              </a:ext>
            </a:extLst>
          </p:cNvPr>
          <p:cNvSpPr>
            <a:spLocks noGrp="1"/>
          </p:cNvSpPr>
          <p:nvPr>
            <p:ph type="title"/>
          </p:nvPr>
        </p:nvSpPr>
        <p:spPr>
          <a:xfrm>
            <a:off x="838200" y="365125"/>
            <a:ext cx="969372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37A2685-62DA-2042-BEB7-BAA5BCC99BD1}"/>
              </a:ext>
            </a:extLst>
          </p:cNvPr>
          <p:cNvSpPr>
            <a:spLocks noGrp="1"/>
          </p:cNvSpPr>
          <p:nvPr>
            <p:ph idx="1"/>
          </p:nvPr>
        </p:nvSpPr>
        <p:spPr>
          <a:xfrm>
            <a:off x="838200" y="1825625"/>
            <a:ext cx="969372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F55F1-9975-3240-B023-2EEA6D42BDFA}"/>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5" name="Footer Placeholder 4">
            <a:extLst>
              <a:ext uri="{FF2B5EF4-FFF2-40B4-BE49-F238E27FC236}">
                <a16:creationId xmlns:a16="http://schemas.microsoft.com/office/drawing/2014/main" id="{918342E2-F1A8-AE47-A2F4-83C11A61C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178C1-CA0B-EB4B-974B-99454329498F}"/>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38057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FDEA-D1B9-5B46-96C3-3149B31C05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974508-C93D-E249-8E04-42F4D9A54F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630773-C4E1-2944-8A65-661A92FE75EC}"/>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5" name="Footer Placeholder 4">
            <a:extLst>
              <a:ext uri="{FF2B5EF4-FFF2-40B4-BE49-F238E27FC236}">
                <a16:creationId xmlns:a16="http://schemas.microsoft.com/office/drawing/2014/main" id="{D611A6E4-FDA9-624C-8DA7-D73AB25D1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CA8A5-5DE9-2D4A-B559-A2E17C33C3B7}"/>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251211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C9EC-1390-634D-9E9D-AB4CAC1A1C8D}"/>
              </a:ext>
            </a:extLst>
          </p:cNvPr>
          <p:cNvSpPr>
            <a:spLocks noGrp="1"/>
          </p:cNvSpPr>
          <p:nvPr>
            <p:ph type="title"/>
          </p:nvPr>
        </p:nvSpPr>
        <p:spPr>
          <a:xfrm>
            <a:off x="838200" y="365125"/>
            <a:ext cx="9644743"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877924-D4D1-6D47-9C4B-F7E3D8B06B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FCC4FF-D032-B34A-8937-DB12B8E9D7BF}"/>
              </a:ext>
            </a:extLst>
          </p:cNvPr>
          <p:cNvSpPr>
            <a:spLocks noGrp="1"/>
          </p:cNvSpPr>
          <p:nvPr>
            <p:ph sz="half" idx="2"/>
          </p:nvPr>
        </p:nvSpPr>
        <p:spPr>
          <a:xfrm>
            <a:off x="6172200" y="1825625"/>
            <a:ext cx="431074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342C42-0377-3243-98C5-BA25B0CA104A}"/>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6" name="Footer Placeholder 5">
            <a:extLst>
              <a:ext uri="{FF2B5EF4-FFF2-40B4-BE49-F238E27FC236}">
                <a16:creationId xmlns:a16="http://schemas.microsoft.com/office/drawing/2014/main" id="{D3BCF369-00C7-EC40-B39D-754E10A37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EBB83A-29B5-D144-B1A5-EE6D7162EB24}"/>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388905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DCA3D-129B-7F43-89E4-09BB57C80E06}"/>
              </a:ext>
            </a:extLst>
          </p:cNvPr>
          <p:cNvSpPr>
            <a:spLocks noGrp="1"/>
          </p:cNvSpPr>
          <p:nvPr>
            <p:ph type="title"/>
          </p:nvPr>
        </p:nvSpPr>
        <p:spPr>
          <a:xfrm>
            <a:off x="839788" y="365125"/>
            <a:ext cx="9692141"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174D7B-5346-D942-8A1D-26EE9BF17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316DFC-57CE-4949-B937-9E68FACE09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4A11AE-EE60-9044-B128-AEC977ACFDB2}"/>
              </a:ext>
            </a:extLst>
          </p:cNvPr>
          <p:cNvSpPr>
            <a:spLocks noGrp="1"/>
          </p:cNvSpPr>
          <p:nvPr>
            <p:ph type="body" sz="quarter" idx="3"/>
          </p:nvPr>
        </p:nvSpPr>
        <p:spPr>
          <a:xfrm>
            <a:off x="6172200" y="1681163"/>
            <a:ext cx="435972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19783F-941E-C741-A821-B983D182CC5D}"/>
              </a:ext>
            </a:extLst>
          </p:cNvPr>
          <p:cNvSpPr>
            <a:spLocks noGrp="1"/>
          </p:cNvSpPr>
          <p:nvPr>
            <p:ph sz="quarter" idx="4"/>
          </p:nvPr>
        </p:nvSpPr>
        <p:spPr>
          <a:xfrm>
            <a:off x="6172200" y="2505075"/>
            <a:ext cx="435972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A513AB-1BB2-0741-AAEA-DB520D751C1B}"/>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8" name="Footer Placeholder 7">
            <a:extLst>
              <a:ext uri="{FF2B5EF4-FFF2-40B4-BE49-F238E27FC236}">
                <a16:creationId xmlns:a16="http://schemas.microsoft.com/office/drawing/2014/main" id="{C6A874F2-705F-E145-9B53-5576A90F62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80CE6B-97D1-B946-83C7-92D6C2F9FCCB}"/>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160159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F51B-6D85-D44A-8C72-047709B36FCA}"/>
              </a:ext>
            </a:extLst>
          </p:cNvPr>
          <p:cNvSpPr>
            <a:spLocks noGrp="1"/>
          </p:cNvSpPr>
          <p:nvPr>
            <p:ph type="title"/>
          </p:nvPr>
        </p:nvSpPr>
        <p:spPr>
          <a:xfrm>
            <a:off x="838200" y="365125"/>
            <a:ext cx="9644743"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A008C447-4059-9842-A7D1-9FD32FF2D93A}"/>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4" name="Footer Placeholder 3">
            <a:extLst>
              <a:ext uri="{FF2B5EF4-FFF2-40B4-BE49-F238E27FC236}">
                <a16:creationId xmlns:a16="http://schemas.microsoft.com/office/drawing/2014/main" id="{735915EA-EDE5-F444-9EE9-B246BD48D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8BBAC2-7387-644E-B160-B48D1962EA33}"/>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1072468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A6D492-2AE9-C545-B52B-A25243052551}"/>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3" name="Footer Placeholder 2">
            <a:extLst>
              <a:ext uri="{FF2B5EF4-FFF2-40B4-BE49-F238E27FC236}">
                <a16:creationId xmlns:a16="http://schemas.microsoft.com/office/drawing/2014/main" id="{579AF8CE-1161-234C-9007-8D8ACED689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470434-19AC-EA4A-A243-E84A08C62314}"/>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2276319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26D8-6493-A545-BC97-47C65FB40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930A91-A9E4-8840-9484-5C7A43987A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B0196D-2CB0-744D-9ABB-D33FD60E3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709E1D-B5D8-6846-8AB3-87DC9DB86B89}"/>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6" name="Footer Placeholder 5">
            <a:extLst>
              <a:ext uri="{FF2B5EF4-FFF2-40B4-BE49-F238E27FC236}">
                <a16:creationId xmlns:a16="http://schemas.microsoft.com/office/drawing/2014/main" id="{32736086-DB6E-ED40-AB3D-E7E680956B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3EB24-B9D1-344C-BBE5-072A56A9BEAF}"/>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4252131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A151-EF2C-184F-9990-7C0988FD90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0C0625-50D5-F447-A269-1A3E6C2C6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2030E8-992D-8B49-8BF1-9218D4343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36674-D9AB-9A41-96C4-F803FF59140C}"/>
              </a:ext>
            </a:extLst>
          </p:cNvPr>
          <p:cNvSpPr>
            <a:spLocks noGrp="1"/>
          </p:cNvSpPr>
          <p:nvPr>
            <p:ph type="dt" sz="half" idx="10"/>
          </p:nvPr>
        </p:nvSpPr>
        <p:spPr/>
        <p:txBody>
          <a:bodyPr/>
          <a:lstStyle/>
          <a:p>
            <a:fld id="{AF5751A4-49CE-4F48-B2F1-4EE395C3759C}" type="datetimeFigureOut">
              <a:rPr lang="en-US" smtClean="0"/>
              <a:t>5/4/21</a:t>
            </a:fld>
            <a:endParaRPr lang="en-US"/>
          </a:p>
        </p:txBody>
      </p:sp>
      <p:sp>
        <p:nvSpPr>
          <p:cNvPr id="6" name="Footer Placeholder 5">
            <a:extLst>
              <a:ext uri="{FF2B5EF4-FFF2-40B4-BE49-F238E27FC236}">
                <a16:creationId xmlns:a16="http://schemas.microsoft.com/office/drawing/2014/main" id="{4D7A2D5F-9528-C948-B755-12FF30214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4FE92-0CCC-244E-A92B-D380129AA56F}"/>
              </a:ext>
            </a:extLst>
          </p:cNvPr>
          <p:cNvSpPr>
            <a:spLocks noGrp="1"/>
          </p:cNvSpPr>
          <p:nvPr>
            <p:ph type="sldNum" sz="quarter" idx="12"/>
          </p:nvPr>
        </p:nvSpPr>
        <p:spPr/>
        <p:txBody>
          <a:bodyPr/>
          <a:lstStyle/>
          <a:p>
            <a:fld id="{A8D0B667-48CB-AC49-B122-2A989AB9634D}" type="slidenum">
              <a:rPr lang="en-US" smtClean="0"/>
              <a:t>‹#›</a:t>
            </a:fld>
            <a:endParaRPr lang="en-US"/>
          </a:p>
        </p:txBody>
      </p:sp>
    </p:spTree>
    <p:extLst>
      <p:ext uri="{BB962C8B-B14F-4D97-AF65-F5344CB8AC3E}">
        <p14:creationId xmlns:p14="http://schemas.microsoft.com/office/powerpoint/2010/main" val="2526719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0B6ED6-FD38-5C49-854C-C77092686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296494-AAE9-A140-A633-EFD0ED4F05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E9E4A-4A37-A447-BCA1-63E0584BB1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751A4-49CE-4F48-B2F1-4EE395C3759C}" type="datetimeFigureOut">
              <a:rPr lang="en-US" smtClean="0"/>
              <a:t>5/4/21</a:t>
            </a:fld>
            <a:endParaRPr lang="en-US"/>
          </a:p>
        </p:txBody>
      </p:sp>
      <p:sp>
        <p:nvSpPr>
          <p:cNvPr id="5" name="Footer Placeholder 4">
            <a:extLst>
              <a:ext uri="{FF2B5EF4-FFF2-40B4-BE49-F238E27FC236}">
                <a16:creationId xmlns:a16="http://schemas.microsoft.com/office/drawing/2014/main" id="{FEDABA34-346C-9A43-BF5D-F696920E11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D9553-FFAF-4846-A943-AFDB02CBE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0B667-48CB-AC49-B122-2A989AB9634D}" type="slidenum">
              <a:rPr lang="en-US" smtClean="0"/>
              <a:t>‹#›</a:t>
            </a:fld>
            <a:endParaRPr lang="en-US"/>
          </a:p>
        </p:txBody>
      </p:sp>
      <p:pic>
        <p:nvPicPr>
          <p:cNvPr id="7" name="Picture 4">
            <a:extLst>
              <a:ext uri="{FF2B5EF4-FFF2-40B4-BE49-F238E27FC236}">
                <a16:creationId xmlns:a16="http://schemas.microsoft.com/office/drawing/2014/main" id="{65D57684-D639-C44B-AD86-62DF0493C66A}"/>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620554" y="103426"/>
            <a:ext cx="1466491" cy="146649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FE5092F5-9D0F-B249-BD61-48B46803050E}"/>
              </a:ext>
            </a:extLst>
          </p:cNvPr>
          <p:cNvSpPr/>
          <p:nvPr userDrawn="1"/>
        </p:nvSpPr>
        <p:spPr>
          <a:xfrm>
            <a:off x="10668000" y="1752600"/>
            <a:ext cx="1371600" cy="393700"/>
          </a:xfrm>
          <a:prstGeom prst="roundRect">
            <a:avLst/>
          </a:prstGeom>
          <a:solidFill>
            <a:srgbClr val="253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DIN Condensed" pitchFamily="2" charset="0"/>
                <a:cs typeface="Al Bayan Plain" pitchFamily="2" charset="-78"/>
              </a:rPr>
              <a:t>2019 Krill Exposure Study</a:t>
            </a:r>
            <a:endParaRPr lang="en-US" sz="1100" dirty="0">
              <a:latin typeface="DIN Condensed" pitchFamily="2" charset="0"/>
              <a:cs typeface="Al Bayan Plain" pitchFamily="2" charset="-78"/>
            </a:endParaRPr>
          </a:p>
        </p:txBody>
      </p:sp>
      <p:sp>
        <p:nvSpPr>
          <p:cNvPr id="9" name="Rounded Rectangle 8">
            <a:extLst>
              <a:ext uri="{FF2B5EF4-FFF2-40B4-BE49-F238E27FC236}">
                <a16:creationId xmlns:a16="http://schemas.microsoft.com/office/drawing/2014/main" id="{C4A6A27F-6E29-F849-A9EC-32A78E49EE88}"/>
              </a:ext>
            </a:extLst>
          </p:cNvPr>
          <p:cNvSpPr/>
          <p:nvPr userDrawn="1"/>
        </p:nvSpPr>
        <p:spPr>
          <a:xfrm>
            <a:off x="10668000" y="2208212"/>
            <a:ext cx="1371600" cy="393700"/>
          </a:xfrm>
          <a:prstGeom prst="roundRect">
            <a:avLst/>
          </a:prstGeom>
          <a:solidFill>
            <a:srgbClr val="007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DIN Condensed" pitchFamily="2" charset="0"/>
                <a:cs typeface="Al Bayan Plain" pitchFamily="2" charset="-78"/>
              </a:rPr>
              <a:t>Respirometry Analysis</a:t>
            </a:r>
          </a:p>
        </p:txBody>
      </p:sp>
    </p:spTree>
    <p:extLst>
      <p:ext uri="{BB962C8B-B14F-4D97-AF65-F5344CB8AC3E}">
        <p14:creationId xmlns:p14="http://schemas.microsoft.com/office/powerpoint/2010/main" val="27661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2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1.emf"/><Relationship Id="rId5" Type="http://schemas.openxmlformats.org/officeDocument/2006/relationships/package" Target="../embeddings/Microsoft_Word_Document6.docx"/><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2.emf"/></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package" Target="../embeddings/Microsoft_Word_Document8.docx"/><Relationship Id="rId7"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32.emf"/><Relationship Id="rId5" Type="http://schemas.openxmlformats.org/officeDocument/2006/relationships/package" Target="../embeddings/Microsoft_Word_Document9.docx"/><Relationship Id="rId4" Type="http://schemas.openxmlformats.org/officeDocument/2006/relationships/image" Target="../media/image33.emf"/></Relationships>
</file>

<file path=ppt/slides/_rels/slide4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ROVINSKI/NWFSC.MUK_KRL2019respirometry90min/tree/master/03_scripts" TargetMode="External"/><Relationship Id="rId2" Type="http://schemas.openxmlformats.org/officeDocument/2006/relationships/hyperlink" Target="https://github.com/KROVINSKI/NWFSC.MUK_KRL2019respirometry90mi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vdumqXO0O-3-htxKjtagctW3YLOZoGj3/view?usp=sharing" TargetMode="External"/><Relationship Id="rId2" Type="http://schemas.openxmlformats.org/officeDocument/2006/relationships/hyperlink" Target="https://drive.google.com/file/d/19veU1VIWJSrzlMEoVsmDicNNEKG-kWpW/view?usp=sharing" TargetMode="External"/><Relationship Id="rId1" Type="http://schemas.openxmlformats.org/officeDocument/2006/relationships/slideLayout" Target="../slideLayouts/slideLayout2.xml"/><Relationship Id="rId4" Type="http://schemas.openxmlformats.org/officeDocument/2006/relationships/hyperlink" Target="https://drive.google.com/file/d/1pWiqUsxNBWs5nYindWgORBDG9eMeg4sB/view?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BDE8-5D08-5B42-B2AA-4A11594B8800}"/>
              </a:ext>
            </a:extLst>
          </p:cNvPr>
          <p:cNvSpPr>
            <a:spLocks noGrp="1"/>
          </p:cNvSpPr>
          <p:nvPr>
            <p:ph type="ctrTitle"/>
          </p:nvPr>
        </p:nvSpPr>
        <p:spPr/>
        <p:txBody>
          <a:bodyPr/>
          <a:lstStyle/>
          <a:p>
            <a:r>
              <a:rPr lang="en-US" dirty="0"/>
              <a:t>Krill Respirometry Study</a:t>
            </a:r>
          </a:p>
        </p:txBody>
      </p:sp>
      <p:sp>
        <p:nvSpPr>
          <p:cNvPr id="3" name="Subtitle 2">
            <a:extLst>
              <a:ext uri="{FF2B5EF4-FFF2-40B4-BE49-F238E27FC236}">
                <a16:creationId xmlns:a16="http://schemas.microsoft.com/office/drawing/2014/main" id="{C25EB251-E07B-304F-8775-00B263C9FBBA}"/>
              </a:ext>
            </a:extLst>
          </p:cNvPr>
          <p:cNvSpPr>
            <a:spLocks noGrp="1"/>
          </p:cNvSpPr>
          <p:nvPr>
            <p:ph type="subTitle" idx="1"/>
          </p:nvPr>
        </p:nvSpPr>
        <p:spPr/>
        <p:txBody>
          <a:bodyPr/>
          <a:lstStyle/>
          <a:p>
            <a:r>
              <a:rPr lang="en-US" dirty="0"/>
              <a:t>2021.0</a:t>
            </a:r>
          </a:p>
        </p:txBody>
      </p:sp>
    </p:spTree>
    <p:extLst>
      <p:ext uri="{BB962C8B-B14F-4D97-AF65-F5344CB8AC3E}">
        <p14:creationId xmlns:p14="http://schemas.microsoft.com/office/powerpoint/2010/main" val="176111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0D4F-B2CF-FB4E-BF75-55326A075090}"/>
              </a:ext>
            </a:extLst>
          </p:cNvPr>
          <p:cNvSpPr>
            <a:spLocks noGrp="1"/>
          </p:cNvSpPr>
          <p:nvPr>
            <p:ph type="title"/>
          </p:nvPr>
        </p:nvSpPr>
        <p:spPr/>
        <p:txBody>
          <a:bodyPr>
            <a:normAutofit/>
          </a:bodyPr>
          <a:lstStyle/>
          <a:p>
            <a:r>
              <a:rPr lang="en-US" sz="2800" b="1" dirty="0"/>
              <a:t>Respirometry Project Information – </a:t>
            </a:r>
            <a:br>
              <a:rPr lang="en-US" sz="2800" b="1" dirty="0"/>
            </a:br>
            <a:r>
              <a:rPr lang="en-US" b="1" dirty="0"/>
              <a:t>Respirometry Data Corrections </a:t>
            </a:r>
            <a:endParaRPr lang="en-US" sz="4000" dirty="0"/>
          </a:p>
        </p:txBody>
      </p:sp>
      <p:sp>
        <p:nvSpPr>
          <p:cNvPr id="3" name="Content Placeholder 2">
            <a:extLst>
              <a:ext uri="{FF2B5EF4-FFF2-40B4-BE49-F238E27FC236}">
                <a16:creationId xmlns:a16="http://schemas.microsoft.com/office/drawing/2014/main" id="{866368C6-8761-BD47-935C-7817EDD353F3}"/>
              </a:ext>
            </a:extLst>
          </p:cNvPr>
          <p:cNvSpPr>
            <a:spLocks noGrp="1"/>
          </p:cNvSpPr>
          <p:nvPr>
            <p:ph idx="1"/>
          </p:nvPr>
        </p:nvSpPr>
        <p:spPr>
          <a:xfrm>
            <a:off x="838200" y="1825625"/>
            <a:ext cx="9693729" cy="1453375"/>
          </a:xfrm>
        </p:spPr>
        <p:txBody>
          <a:bodyPr/>
          <a:lstStyle/>
          <a:p>
            <a:r>
              <a:rPr lang="en-US" dirty="0"/>
              <a:t>Corrections were needed for dissolved oxygen measurements, vial volume corrections for animal size and krill density calculations</a:t>
            </a:r>
          </a:p>
        </p:txBody>
      </p:sp>
      <p:pic>
        <p:nvPicPr>
          <p:cNvPr id="5" name="Picture 4" descr="Graphical user interface&#10;&#10;Description automatically generated">
            <a:extLst>
              <a:ext uri="{FF2B5EF4-FFF2-40B4-BE49-F238E27FC236}">
                <a16:creationId xmlns:a16="http://schemas.microsoft.com/office/drawing/2014/main" id="{7CE8A646-4EDD-3D4B-A013-62CC60E3BF73}"/>
              </a:ext>
            </a:extLst>
          </p:cNvPr>
          <p:cNvPicPr>
            <a:picLocks noChangeAspect="1"/>
          </p:cNvPicPr>
          <p:nvPr/>
        </p:nvPicPr>
        <p:blipFill>
          <a:blip r:embed="rId2"/>
          <a:stretch>
            <a:fillRect/>
          </a:stretch>
        </p:blipFill>
        <p:spPr>
          <a:xfrm>
            <a:off x="2260071" y="3579000"/>
            <a:ext cx="1455422" cy="1983600"/>
          </a:xfrm>
          <a:prstGeom prst="rect">
            <a:avLst/>
          </a:prstGeom>
        </p:spPr>
      </p:pic>
      <p:pic>
        <p:nvPicPr>
          <p:cNvPr id="7" name="Picture 6" descr="A picture containing text, person, hand, device&#10;&#10;Description automatically generated">
            <a:extLst>
              <a:ext uri="{FF2B5EF4-FFF2-40B4-BE49-F238E27FC236}">
                <a16:creationId xmlns:a16="http://schemas.microsoft.com/office/drawing/2014/main" id="{DA794D88-2037-D549-9C8A-F4E3E1C86BF2}"/>
              </a:ext>
            </a:extLst>
          </p:cNvPr>
          <p:cNvPicPr>
            <a:picLocks noChangeAspect="1"/>
          </p:cNvPicPr>
          <p:nvPr/>
        </p:nvPicPr>
        <p:blipFill>
          <a:blip r:embed="rId3"/>
          <a:stretch>
            <a:fillRect/>
          </a:stretch>
        </p:blipFill>
        <p:spPr>
          <a:xfrm>
            <a:off x="4599686" y="3579000"/>
            <a:ext cx="2494000" cy="1983600"/>
          </a:xfrm>
          <a:prstGeom prst="rect">
            <a:avLst/>
          </a:prstGeom>
        </p:spPr>
      </p:pic>
      <p:pic>
        <p:nvPicPr>
          <p:cNvPr id="9" name="Picture 8" descr="A picture containing person, indoor&#10;&#10;Description automatically generated">
            <a:extLst>
              <a:ext uri="{FF2B5EF4-FFF2-40B4-BE49-F238E27FC236}">
                <a16:creationId xmlns:a16="http://schemas.microsoft.com/office/drawing/2014/main" id="{D8FD795C-2E6A-DE47-81C6-F1A6BC97CA05}"/>
              </a:ext>
            </a:extLst>
          </p:cNvPr>
          <p:cNvPicPr>
            <a:picLocks noChangeAspect="1"/>
          </p:cNvPicPr>
          <p:nvPr/>
        </p:nvPicPr>
        <p:blipFill>
          <a:blip r:embed="rId4"/>
          <a:stretch>
            <a:fillRect/>
          </a:stretch>
        </p:blipFill>
        <p:spPr>
          <a:xfrm>
            <a:off x="7977880" y="3579000"/>
            <a:ext cx="1243343" cy="1983600"/>
          </a:xfrm>
          <a:prstGeom prst="rect">
            <a:avLst/>
          </a:prstGeom>
        </p:spPr>
      </p:pic>
      <p:sp>
        <p:nvSpPr>
          <p:cNvPr id="10" name="Rounded Rectangle 9">
            <a:extLst>
              <a:ext uri="{FF2B5EF4-FFF2-40B4-BE49-F238E27FC236}">
                <a16:creationId xmlns:a16="http://schemas.microsoft.com/office/drawing/2014/main" id="{9ACFE300-AD1F-3D4B-942C-CFDC32AE783E}"/>
              </a:ext>
            </a:extLst>
          </p:cNvPr>
          <p:cNvSpPr/>
          <p:nvPr/>
        </p:nvSpPr>
        <p:spPr>
          <a:xfrm>
            <a:off x="2260070" y="5846914"/>
            <a:ext cx="1455423" cy="6138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PRESEN presets corrections</a:t>
            </a:r>
          </a:p>
        </p:txBody>
      </p:sp>
      <p:sp>
        <p:nvSpPr>
          <p:cNvPr id="11" name="Rounded Rectangle 10">
            <a:extLst>
              <a:ext uri="{FF2B5EF4-FFF2-40B4-BE49-F238E27FC236}">
                <a16:creationId xmlns:a16="http://schemas.microsoft.com/office/drawing/2014/main" id="{250E6D6A-E603-9149-ACDC-9C6A72A8B593}"/>
              </a:ext>
            </a:extLst>
          </p:cNvPr>
          <p:cNvSpPr/>
          <p:nvPr/>
        </p:nvSpPr>
        <p:spPr>
          <a:xfrm>
            <a:off x="5118974" y="5846914"/>
            <a:ext cx="1455423" cy="6138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Vial Volume Corrections</a:t>
            </a:r>
          </a:p>
        </p:txBody>
      </p:sp>
      <p:sp>
        <p:nvSpPr>
          <p:cNvPr id="12" name="Rounded Rectangle 11">
            <a:extLst>
              <a:ext uri="{FF2B5EF4-FFF2-40B4-BE49-F238E27FC236}">
                <a16:creationId xmlns:a16="http://schemas.microsoft.com/office/drawing/2014/main" id="{1E774025-81D9-4E4C-B8C9-8841B41CC7E2}"/>
              </a:ext>
            </a:extLst>
          </p:cNvPr>
          <p:cNvSpPr/>
          <p:nvPr/>
        </p:nvSpPr>
        <p:spPr>
          <a:xfrm>
            <a:off x="7871839" y="5846913"/>
            <a:ext cx="1455423" cy="6138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Krill Density Corrections</a:t>
            </a:r>
          </a:p>
        </p:txBody>
      </p:sp>
    </p:spTree>
    <p:extLst>
      <p:ext uri="{BB962C8B-B14F-4D97-AF65-F5344CB8AC3E}">
        <p14:creationId xmlns:p14="http://schemas.microsoft.com/office/powerpoint/2010/main" val="143750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ECDA-F894-504F-8A4A-FE8AB0F726B0}"/>
              </a:ext>
            </a:extLst>
          </p:cNvPr>
          <p:cNvSpPr>
            <a:spLocks noGrp="1"/>
          </p:cNvSpPr>
          <p:nvPr>
            <p:ph type="title"/>
          </p:nvPr>
        </p:nvSpPr>
        <p:spPr/>
        <p:txBody>
          <a:bodyPr>
            <a:normAutofit fontScale="90000"/>
          </a:bodyPr>
          <a:lstStyle/>
          <a:p>
            <a:r>
              <a:rPr lang="en-US" sz="2700" b="1" dirty="0"/>
              <a:t>Respirometry Data Corrections –</a:t>
            </a:r>
            <a:br>
              <a:rPr lang="en-US" b="1" dirty="0"/>
            </a:br>
            <a:r>
              <a:rPr lang="en-US" b="1" dirty="0"/>
              <a:t>Dissolved Oxygen Measurement Corrections</a:t>
            </a:r>
            <a:endParaRPr lang="en-US" dirty="0"/>
          </a:p>
        </p:txBody>
      </p:sp>
      <p:sp>
        <p:nvSpPr>
          <p:cNvPr id="3" name="Content Placeholder 2">
            <a:extLst>
              <a:ext uri="{FF2B5EF4-FFF2-40B4-BE49-F238E27FC236}">
                <a16:creationId xmlns:a16="http://schemas.microsoft.com/office/drawing/2014/main" id="{6E917BBF-2BF4-2244-830D-4C1C1714E278}"/>
              </a:ext>
            </a:extLst>
          </p:cNvPr>
          <p:cNvSpPr>
            <a:spLocks noGrp="1"/>
          </p:cNvSpPr>
          <p:nvPr>
            <p:ph idx="1"/>
          </p:nvPr>
        </p:nvSpPr>
        <p:spPr>
          <a:xfrm>
            <a:off x="838201" y="1825624"/>
            <a:ext cx="5257800" cy="4068989"/>
          </a:xfrm>
        </p:spPr>
        <p:txBody>
          <a:bodyPr>
            <a:normAutofit fontScale="85000" lnSpcReduction="10000"/>
          </a:bodyPr>
          <a:lstStyle/>
          <a:p>
            <a:r>
              <a:rPr lang="en-US" sz="3100" dirty="0"/>
              <a:t>On Trail 03 of Respirometry Day 02 the PRESENS default temperature of 14</a:t>
            </a:r>
            <a:r>
              <a:rPr lang="en-US" sz="3100" dirty="0">
                <a:sym typeface="Symbol" pitchFamily="2" charset="2"/>
              </a:rPr>
              <a:t></a:t>
            </a:r>
            <a:r>
              <a:rPr lang="en-US" sz="3100" dirty="0"/>
              <a:t>C was entered. </a:t>
            </a:r>
          </a:p>
          <a:p>
            <a:r>
              <a:rPr lang="en-US" sz="3100" dirty="0"/>
              <a:t>All krill under respirometry trials were kept in a water bath between 11.4-12℃. </a:t>
            </a:r>
          </a:p>
          <a:p>
            <a:r>
              <a:rPr lang="en-US" sz="3100" dirty="0"/>
              <a:t>To correct for this temperature correction, Salinity constant was taken from the water supply MOATs 12 (30.3PSU) and modified with the package “</a:t>
            </a:r>
            <a:r>
              <a:rPr lang="en-US" sz="3100" dirty="0" err="1"/>
              <a:t>wql</a:t>
            </a:r>
            <a:r>
              <a:rPr lang="en-US" sz="3100" dirty="0"/>
              <a:t>”. </a:t>
            </a:r>
          </a:p>
          <a:p>
            <a:endParaRPr lang="en-US" dirty="0"/>
          </a:p>
        </p:txBody>
      </p:sp>
      <p:pic>
        <p:nvPicPr>
          <p:cNvPr id="5" name="Picture 4" descr="Graphical user interface&#10;&#10;Description automatically generated">
            <a:extLst>
              <a:ext uri="{FF2B5EF4-FFF2-40B4-BE49-F238E27FC236}">
                <a16:creationId xmlns:a16="http://schemas.microsoft.com/office/drawing/2014/main" id="{D2E0EB61-D101-3048-8B7A-BD857EBA0DC6}"/>
              </a:ext>
            </a:extLst>
          </p:cNvPr>
          <p:cNvPicPr>
            <a:picLocks noChangeAspect="1"/>
          </p:cNvPicPr>
          <p:nvPr/>
        </p:nvPicPr>
        <p:blipFill>
          <a:blip r:embed="rId2"/>
          <a:stretch>
            <a:fillRect/>
          </a:stretch>
        </p:blipFill>
        <p:spPr>
          <a:xfrm>
            <a:off x="6429646" y="1825624"/>
            <a:ext cx="1455422" cy="1983600"/>
          </a:xfrm>
          <a:prstGeom prst="rect">
            <a:avLst/>
          </a:prstGeom>
        </p:spPr>
      </p:pic>
      <p:pic>
        <p:nvPicPr>
          <p:cNvPr id="6" name="Picture 5">
            <a:extLst>
              <a:ext uri="{FF2B5EF4-FFF2-40B4-BE49-F238E27FC236}">
                <a16:creationId xmlns:a16="http://schemas.microsoft.com/office/drawing/2014/main" id="{81B69EE1-B443-C447-A6F7-4B344EA2340F}"/>
              </a:ext>
            </a:extLst>
          </p:cNvPr>
          <p:cNvPicPr>
            <a:picLocks noChangeAspect="1"/>
          </p:cNvPicPr>
          <p:nvPr/>
        </p:nvPicPr>
        <p:blipFill>
          <a:blip r:embed="rId3"/>
          <a:stretch>
            <a:fillRect/>
          </a:stretch>
        </p:blipFill>
        <p:spPr>
          <a:xfrm>
            <a:off x="7127069" y="3195626"/>
            <a:ext cx="4360491" cy="340784"/>
          </a:xfrm>
          <a:prstGeom prst="rect">
            <a:avLst/>
          </a:prstGeom>
        </p:spPr>
      </p:pic>
      <p:pic>
        <p:nvPicPr>
          <p:cNvPr id="7" name="Picture 6">
            <a:extLst>
              <a:ext uri="{FF2B5EF4-FFF2-40B4-BE49-F238E27FC236}">
                <a16:creationId xmlns:a16="http://schemas.microsoft.com/office/drawing/2014/main" id="{9400D65B-6E3F-3145-A030-31519D52E246}"/>
              </a:ext>
            </a:extLst>
          </p:cNvPr>
          <p:cNvPicPr>
            <a:picLocks noChangeAspect="1"/>
          </p:cNvPicPr>
          <p:nvPr/>
        </p:nvPicPr>
        <p:blipFill>
          <a:blip r:embed="rId4"/>
          <a:stretch>
            <a:fillRect/>
          </a:stretch>
        </p:blipFill>
        <p:spPr>
          <a:xfrm>
            <a:off x="7137956" y="3651073"/>
            <a:ext cx="4360491" cy="514892"/>
          </a:xfrm>
          <a:prstGeom prst="rect">
            <a:avLst/>
          </a:prstGeom>
        </p:spPr>
      </p:pic>
      <p:pic>
        <p:nvPicPr>
          <p:cNvPr id="8" name="Picture 7">
            <a:extLst>
              <a:ext uri="{FF2B5EF4-FFF2-40B4-BE49-F238E27FC236}">
                <a16:creationId xmlns:a16="http://schemas.microsoft.com/office/drawing/2014/main" id="{10BB0DBE-95DB-0540-9C3C-26425512DBC1}"/>
              </a:ext>
            </a:extLst>
          </p:cNvPr>
          <p:cNvPicPr>
            <a:picLocks noChangeAspect="1"/>
          </p:cNvPicPr>
          <p:nvPr/>
        </p:nvPicPr>
        <p:blipFill>
          <a:blip r:embed="rId5"/>
          <a:stretch>
            <a:fillRect/>
          </a:stretch>
        </p:blipFill>
        <p:spPr>
          <a:xfrm>
            <a:off x="7134528" y="4267463"/>
            <a:ext cx="4363920" cy="1983600"/>
          </a:xfrm>
          <a:prstGeom prst="rect">
            <a:avLst/>
          </a:prstGeom>
        </p:spPr>
      </p:pic>
    </p:spTree>
    <p:extLst>
      <p:ext uri="{BB962C8B-B14F-4D97-AF65-F5344CB8AC3E}">
        <p14:creationId xmlns:p14="http://schemas.microsoft.com/office/powerpoint/2010/main" val="2921996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ECDA-F894-504F-8A4A-FE8AB0F726B0}"/>
              </a:ext>
            </a:extLst>
          </p:cNvPr>
          <p:cNvSpPr>
            <a:spLocks noGrp="1"/>
          </p:cNvSpPr>
          <p:nvPr>
            <p:ph type="title"/>
          </p:nvPr>
        </p:nvSpPr>
        <p:spPr/>
        <p:txBody>
          <a:bodyPr>
            <a:normAutofit/>
          </a:bodyPr>
          <a:lstStyle/>
          <a:p>
            <a:r>
              <a:rPr lang="en-US" sz="2700" b="1" dirty="0"/>
              <a:t>Respirometry Data Corrections –</a:t>
            </a:r>
            <a:br>
              <a:rPr lang="en-US" b="1" dirty="0"/>
            </a:br>
            <a:r>
              <a:rPr lang="en-US" b="1" dirty="0"/>
              <a:t>Vial Volume &amp; Density Corrections</a:t>
            </a:r>
            <a:endParaRPr lang="en-US" dirty="0"/>
          </a:p>
        </p:txBody>
      </p:sp>
      <p:sp>
        <p:nvSpPr>
          <p:cNvPr id="3" name="Content Placeholder 2">
            <a:extLst>
              <a:ext uri="{FF2B5EF4-FFF2-40B4-BE49-F238E27FC236}">
                <a16:creationId xmlns:a16="http://schemas.microsoft.com/office/drawing/2014/main" id="{6E917BBF-2BF4-2244-830D-4C1C1714E278}"/>
              </a:ext>
            </a:extLst>
          </p:cNvPr>
          <p:cNvSpPr>
            <a:spLocks noGrp="1"/>
          </p:cNvSpPr>
          <p:nvPr>
            <p:ph idx="1"/>
          </p:nvPr>
        </p:nvSpPr>
        <p:spPr>
          <a:xfrm>
            <a:off x="838201" y="1825624"/>
            <a:ext cx="4076699" cy="4068989"/>
          </a:xfrm>
        </p:spPr>
        <p:txBody>
          <a:bodyPr>
            <a:normAutofit/>
          </a:bodyPr>
          <a:lstStyle/>
          <a:p>
            <a:r>
              <a:rPr lang="en-US" sz="2400" dirty="0"/>
              <a:t>Vial volume was .02806. </a:t>
            </a:r>
          </a:p>
          <a:p>
            <a:r>
              <a:rPr lang="en-US" sz="2400" dirty="0"/>
              <a:t>PRESENS probe measured Dissolved Oxygen as mg/L.</a:t>
            </a:r>
          </a:p>
          <a:p>
            <a:r>
              <a:rPr lang="en-US" sz="2400" dirty="0"/>
              <a:t>Displaced vial volume assuming krill have a density of 1 ml/g</a:t>
            </a:r>
          </a:p>
          <a:p>
            <a:endParaRPr lang="en-US" dirty="0"/>
          </a:p>
        </p:txBody>
      </p:sp>
      <p:pic>
        <p:nvPicPr>
          <p:cNvPr id="9" name="Picture 8" descr="A picture containing text, person, hand, device&#10;&#10;Description automatically generated">
            <a:extLst>
              <a:ext uri="{FF2B5EF4-FFF2-40B4-BE49-F238E27FC236}">
                <a16:creationId xmlns:a16="http://schemas.microsoft.com/office/drawing/2014/main" id="{6D453A39-83A6-7D4A-8D8C-3095502F771E}"/>
              </a:ext>
            </a:extLst>
          </p:cNvPr>
          <p:cNvPicPr>
            <a:picLocks noChangeAspect="1"/>
          </p:cNvPicPr>
          <p:nvPr/>
        </p:nvPicPr>
        <p:blipFill>
          <a:blip r:embed="rId2"/>
          <a:stretch>
            <a:fillRect/>
          </a:stretch>
        </p:blipFill>
        <p:spPr>
          <a:xfrm>
            <a:off x="1629550" y="4411031"/>
            <a:ext cx="2494000" cy="1983600"/>
          </a:xfrm>
          <a:prstGeom prst="rect">
            <a:avLst/>
          </a:prstGeom>
        </p:spPr>
      </p:pic>
      <p:pic>
        <p:nvPicPr>
          <p:cNvPr id="10" name="Picture 9" descr="A picture containing person, indoor&#10;&#10;Description automatically generated">
            <a:extLst>
              <a:ext uri="{FF2B5EF4-FFF2-40B4-BE49-F238E27FC236}">
                <a16:creationId xmlns:a16="http://schemas.microsoft.com/office/drawing/2014/main" id="{4F50B1BB-84BA-2143-AF57-6B077DA46053}"/>
              </a:ext>
            </a:extLst>
          </p:cNvPr>
          <p:cNvPicPr>
            <a:picLocks noChangeAspect="1"/>
          </p:cNvPicPr>
          <p:nvPr/>
        </p:nvPicPr>
        <p:blipFill>
          <a:blip r:embed="rId3"/>
          <a:stretch>
            <a:fillRect/>
          </a:stretch>
        </p:blipFill>
        <p:spPr>
          <a:xfrm>
            <a:off x="10732127" y="3419231"/>
            <a:ext cx="1243343" cy="1983600"/>
          </a:xfrm>
          <a:prstGeom prst="rect">
            <a:avLst/>
          </a:prstGeom>
        </p:spPr>
      </p:pic>
      <p:pic>
        <p:nvPicPr>
          <p:cNvPr id="4" name="Picture 3">
            <a:extLst>
              <a:ext uri="{FF2B5EF4-FFF2-40B4-BE49-F238E27FC236}">
                <a16:creationId xmlns:a16="http://schemas.microsoft.com/office/drawing/2014/main" id="{9EB4F23B-54A7-E148-AF61-4AAD3219E4D6}"/>
              </a:ext>
            </a:extLst>
          </p:cNvPr>
          <p:cNvPicPr>
            <a:picLocks noChangeAspect="1"/>
          </p:cNvPicPr>
          <p:nvPr/>
        </p:nvPicPr>
        <p:blipFill>
          <a:blip r:embed="rId4"/>
          <a:stretch>
            <a:fillRect/>
          </a:stretch>
        </p:blipFill>
        <p:spPr>
          <a:xfrm>
            <a:off x="4914900" y="1981086"/>
            <a:ext cx="5391021" cy="615158"/>
          </a:xfrm>
          <a:prstGeom prst="rect">
            <a:avLst/>
          </a:prstGeom>
        </p:spPr>
      </p:pic>
      <p:pic>
        <p:nvPicPr>
          <p:cNvPr id="11" name="Picture 10">
            <a:extLst>
              <a:ext uri="{FF2B5EF4-FFF2-40B4-BE49-F238E27FC236}">
                <a16:creationId xmlns:a16="http://schemas.microsoft.com/office/drawing/2014/main" id="{5A8A446D-69CD-774D-A569-24887C6EFDFB}"/>
              </a:ext>
            </a:extLst>
          </p:cNvPr>
          <p:cNvPicPr>
            <a:picLocks noChangeAspect="1"/>
          </p:cNvPicPr>
          <p:nvPr/>
        </p:nvPicPr>
        <p:blipFill>
          <a:blip r:embed="rId5"/>
          <a:stretch>
            <a:fillRect/>
          </a:stretch>
        </p:blipFill>
        <p:spPr>
          <a:xfrm>
            <a:off x="4914900" y="2821328"/>
            <a:ext cx="5391021" cy="631584"/>
          </a:xfrm>
          <a:prstGeom prst="rect">
            <a:avLst/>
          </a:prstGeom>
        </p:spPr>
      </p:pic>
      <p:pic>
        <p:nvPicPr>
          <p:cNvPr id="12" name="Picture 11">
            <a:extLst>
              <a:ext uri="{FF2B5EF4-FFF2-40B4-BE49-F238E27FC236}">
                <a16:creationId xmlns:a16="http://schemas.microsoft.com/office/drawing/2014/main" id="{5F30AA5C-3D40-E941-B2C5-854E6F2A40F0}"/>
              </a:ext>
            </a:extLst>
          </p:cNvPr>
          <p:cNvPicPr>
            <a:picLocks noChangeAspect="1"/>
          </p:cNvPicPr>
          <p:nvPr/>
        </p:nvPicPr>
        <p:blipFill>
          <a:blip r:embed="rId6"/>
          <a:stretch>
            <a:fillRect/>
          </a:stretch>
        </p:blipFill>
        <p:spPr>
          <a:xfrm>
            <a:off x="4914900" y="3677996"/>
            <a:ext cx="5352985" cy="1138933"/>
          </a:xfrm>
          <a:prstGeom prst="rect">
            <a:avLst/>
          </a:prstGeom>
        </p:spPr>
      </p:pic>
      <p:pic>
        <p:nvPicPr>
          <p:cNvPr id="13" name="Picture 12">
            <a:extLst>
              <a:ext uri="{FF2B5EF4-FFF2-40B4-BE49-F238E27FC236}">
                <a16:creationId xmlns:a16="http://schemas.microsoft.com/office/drawing/2014/main" id="{C67ABDDB-B8CB-764A-987B-4A6591D1C1FE}"/>
              </a:ext>
            </a:extLst>
          </p:cNvPr>
          <p:cNvPicPr>
            <a:picLocks noChangeAspect="1"/>
          </p:cNvPicPr>
          <p:nvPr/>
        </p:nvPicPr>
        <p:blipFill>
          <a:blip r:embed="rId7"/>
          <a:stretch>
            <a:fillRect/>
          </a:stretch>
        </p:blipFill>
        <p:spPr>
          <a:xfrm>
            <a:off x="4914900" y="5052088"/>
            <a:ext cx="5352985" cy="1072880"/>
          </a:xfrm>
          <a:prstGeom prst="rect">
            <a:avLst/>
          </a:prstGeom>
        </p:spPr>
      </p:pic>
    </p:spTree>
    <p:extLst>
      <p:ext uri="{BB962C8B-B14F-4D97-AF65-F5344CB8AC3E}">
        <p14:creationId xmlns:p14="http://schemas.microsoft.com/office/powerpoint/2010/main" val="406053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0E47-13EB-B74E-BBA2-D167CEF6C205}"/>
              </a:ext>
            </a:extLst>
          </p:cNvPr>
          <p:cNvSpPr>
            <a:spLocks noGrp="1"/>
          </p:cNvSpPr>
          <p:nvPr>
            <p:ph type="title"/>
          </p:nvPr>
        </p:nvSpPr>
        <p:spPr/>
        <p:txBody>
          <a:bodyPr/>
          <a:lstStyle/>
          <a:p>
            <a:r>
              <a:rPr lang="en-US" sz="2400" b="1" dirty="0"/>
              <a:t>Respirometry Data –</a:t>
            </a:r>
            <a:br>
              <a:rPr lang="en-US" b="1" dirty="0"/>
            </a:br>
            <a:r>
              <a:rPr lang="en-US" b="1" dirty="0"/>
              <a:t>Dataframe &amp; variable generation</a:t>
            </a:r>
            <a:endParaRPr lang="en-US" dirty="0"/>
          </a:p>
        </p:txBody>
      </p:sp>
      <p:grpSp>
        <p:nvGrpSpPr>
          <p:cNvPr id="4" name="Group 3">
            <a:extLst>
              <a:ext uri="{FF2B5EF4-FFF2-40B4-BE49-F238E27FC236}">
                <a16:creationId xmlns:a16="http://schemas.microsoft.com/office/drawing/2014/main" id="{A1E831B3-1E4A-9A45-9BF9-4EF87E4EA9C2}"/>
              </a:ext>
            </a:extLst>
          </p:cNvPr>
          <p:cNvGrpSpPr/>
          <p:nvPr/>
        </p:nvGrpSpPr>
        <p:grpSpPr>
          <a:xfrm>
            <a:off x="2933959" y="2415440"/>
            <a:ext cx="6324081" cy="3171708"/>
            <a:chOff x="2779776" y="658368"/>
            <a:chExt cx="6324081" cy="3171708"/>
          </a:xfrm>
        </p:grpSpPr>
        <p:sp>
          <p:nvSpPr>
            <p:cNvPr id="5" name="Can 4">
              <a:extLst>
                <a:ext uri="{FF2B5EF4-FFF2-40B4-BE49-F238E27FC236}">
                  <a16:creationId xmlns:a16="http://schemas.microsoft.com/office/drawing/2014/main" id="{7F8A2A48-FE37-AB45-8D3F-C427FDD1AEAC}"/>
                </a:ext>
              </a:extLst>
            </p:cNvPr>
            <p:cNvSpPr/>
            <p:nvPr/>
          </p:nvSpPr>
          <p:spPr>
            <a:xfrm>
              <a:off x="4049776" y="1652016"/>
              <a:ext cx="1011936" cy="1426464"/>
            </a:xfrm>
            <a:prstGeom prst="can">
              <a:avLst/>
            </a:prstGeom>
            <a:solidFill>
              <a:srgbClr val="998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dRESPmsr</a:t>
              </a:r>
            </a:p>
          </p:txBody>
        </p:sp>
        <p:sp>
          <p:nvSpPr>
            <p:cNvPr id="6" name="Can 5">
              <a:extLst>
                <a:ext uri="{FF2B5EF4-FFF2-40B4-BE49-F238E27FC236}">
                  <a16:creationId xmlns:a16="http://schemas.microsoft.com/office/drawing/2014/main" id="{B7034505-21A2-434C-843E-200EE7DDE6D8}"/>
                </a:ext>
              </a:extLst>
            </p:cNvPr>
            <p:cNvSpPr/>
            <p:nvPr/>
          </p:nvSpPr>
          <p:spPr>
            <a:xfrm>
              <a:off x="2779776" y="658368"/>
              <a:ext cx="1011936" cy="1426464"/>
            </a:xfrm>
            <a:prstGeom prst="can">
              <a:avLst/>
            </a:prstGeom>
            <a:solidFill>
              <a:srgbClr val="7F567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p:txBody>
        </p:sp>
        <p:sp>
          <p:nvSpPr>
            <p:cNvPr id="7" name="Can 6">
              <a:extLst>
                <a:ext uri="{FF2B5EF4-FFF2-40B4-BE49-F238E27FC236}">
                  <a16:creationId xmlns:a16="http://schemas.microsoft.com/office/drawing/2014/main" id="{83FEF9B7-C48F-4345-BEC9-57073ECF3D2D}"/>
                </a:ext>
              </a:extLst>
            </p:cNvPr>
            <p:cNvSpPr/>
            <p:nvPr/>
          </p:nvSpPr>
          <p:spPr>
            <a:xfrm>
              <a:off x="2779776" y="2365248"/>
              <a:ext cx="1011936" cy="1426464"/>
            </a:xfrm>
            <a:prstGeom prst="can">
              <a:avLst/>
            </a:prstGeom>
            <a:solidFill>
              <a:srgbClr val="7B8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a:p>
              <a:pPr algn="ctr"/>
              <a:r>
                <a:rPr lang="en-US" sz="1600" dirty="0"/>
                <a:t>animal</a:t>
              </a:r>
            </a:p>
          </p:txBody>
        </p:sp>
        <p:cxnSp>
          <p:nvCxnSpPr>
            <p:cNvPr id="8" name="Elbow Connector 7">
              <a:extLst>
                <a:ext uri="{FF2B5EF4-FFF2-40B4-BE49-F238E27FC236}">
                  <a16:creationId xmlns:a16="http://schemas.microsoft.com/office/drawing/2014/main" id="{B6FECEF0-3F57-2F4F-A18A-D0A3AE57E237}"/>
                </a:ext>
              </a:extLst>
            </p:cNvPr>
            <p:cNvCxnSpPr>
              <a:stCxn id="6" idx="4"/>
              <a:endCxn id="5" idx="1"/>
            </p:cNvCxnSpPr>
            <p:nvPr/>
          </p:nvCxnSpPr>
          <p:spPr>
            <a:xfrm>
              <a:off x="3791712" y="1371600"/>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81C6052D-33A7-F34F-872F-8E2187754782}"/>
                </a:ext>
              </a:extLst>
            </p:cNvPr>
            <p:cNvCxnSpPr>
              <a:cxnSpLocks/>
              <a:endCxn id="5" idx="3"/>
            </p:cNvCxnSpPr>
            <p:nvPr/>
          </p:nvCxnSpPr>
          <p:spPr>
            <a:xfrm flipV="1">
              <a:off x="3791712" y="3078480"/>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48A11893-3426-A54C-8046-16AC4A361E08}"/>
                </a:ext>
              </a:extLst>
            </p:cNvPr>
            <p:cNvSpPr/>
            <p:nvPr/>
          </p:nvSpPr>
          <p:spPr>
            <a:xfrm>
              <a:off x="5319776" y="1924642"/>
              <a:ext cx="1335024" cy="881211"/>
            </a:xfrm>
            <a:prstGeom prst="roundRect">
              <a:avLst/>
            </a:prstGeom>
            <a:solidFill>
              <a:srgbClr val="7A8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temp correction</a:t>
              </a:r>
            </a:p>
          </p:txBody>
        </p:sp>
        <p:sp>
          <p:nvSpPr>
            <p:cNvPr id="11" name="Rounded Rectangle 10">
              <a:extLst>
                <a:ext uri="{FF2B5EF4-FFF2-40B4-BE49-F238E27FC236}">
                  <a16:creationId xmlns:a16="http://schemas.microsoft.com/office/drawing/2014/main" id="{9A739076-982C-984A-9918-46F2F39013B8}"/>
                </a:ext>
              </a:extLst>
            </p:cNvPr>
            <p:cNvSpPr/>
            <p:nvPr/>
          </p:nvSpPr>
          <p:spPr>
            <a:xfrm>
              <a:off x="6993466" y="2385909"/>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t>
              </a:r>
            </a:p>
          </p:txBody>
        </p:sp>
        <p:sp>
          <p:nvSpPr>
            <p:cNvPr id="12" name="Rounded Rectangle 11">
              <a:extLst>
                <a:ext uri="{FF2B5EF4-FFF2-40B4-BE49-F238E27FC236}">
                  <a16:creationId xmlns:a16="http://schemas.microsoft.com/office/drawing/2014/main" id="{F660C727-D2E1-664D-830C-260A7A8EE9C2}"/>
                </a:ext>
              </a:extLst>
            </p:cNvPr>
            <p:cNvSpPr/>
            <p:nvPr/>
          </p:nvSpPr>
          <p:spPr>
            <a:xfrm>
              <a:off x="8009465" y="1924642"/>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28.06mL</a:t>
              </a:r>
            </a:p>
          </p:txBody>
        </p:sp>
        <p:sp>
          <p:nvSpPr>
            <p:cNvPr id="13" name="Rounded Rectangle 12">
              <a:extLst>
                <a:ext uri="{FF2B5EF4-FFF2-40B4-BE49-F238E27FC236}">
                  <a16:creationId xmlns:a16="http://schemas.microsoft.com/office/drawing/2014/main" id="{6D15C4D5-D1E2-8848-9215-9EF4CE4DFDB0}"/>
                </a:ext>
              </a:extLst>
            </p:cNvPr>
            <p:cNvSpPr/>
            <p:nvPr/>
          </p:nvSpPr>
          <p:spPr>
            <a:xfrm>
              <a:off x="8009464" y="2385909"/>
              <a:ext cx="677333" cy="44060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4" name="Rounded Rectangle 13">
              <a:extLst>
                <a:ext uri="{FF2B5EF4-FFF2-40B4-BE49-F238E27FC236}">
                  <a16:creationId xmlns:a16="http://schemas.microsoft.com/office/drawing/2014/main" id="{46573C8D-2CCC-794F-BF7D-631A6DF0A662}"/>
                </a:ext>
              </a:extLst>
            </p:cNvPr>
            <p:cNvSpPr/>
            <p:nvPr/>
          </p:nvSpPr>
          <p:spPr>
            <a:xfrm>
              <a:off x="6993466" y="1924642"/>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mg</a:t>
              </a:r>
            </a:p>
          </p:txBody>
        </p:sp>
        <p:sp>
          <p:nvSpPr>
            <p:cNvPr id="15" name="Left Brace 14">
              <a:extLst>
                <a:ext uri="{FF2B5EF4-FFF2-40B4-BE49-F238E27FC236}">
                  <a16:creationId xmlns:a16="http://schemas.microsoft.com/office/drawing/2014/main" id="{D8DDEC76-A421-EB4F-BE81-CBCFF8F4F194}"/>
                </a:ext>
              </a:extLst>
            </p:cNvPr>
            <p:cNvSpPr/>
            <p:nvPr/>
          </p:nvSpPr>
          <p:spPr>
            <a:xfrm rot="16200000">
              <a:off x="7179098" y="2737446"/>
              <a:ext cx="280415" cy="716997"/>
            </a:xfrm>
            <a:prstGeom prst="leftBrac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B6FC494-FF2A-EF44-B209-2F4FDFF1B297}"/>
                </a:ext>
              </a:extLst>
            </p:cNvPr>
            <p:cNvSpPr/>
            <p:nvPr/>
          </p:nvSpPr>
          <p:spPr>
            <a:xfrm>
              <a:off x="6683828" y="3386034"/>
              <a:ext cx="1134057" cy="44060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Actual Do mg/L</a:t>
              </a:r>
            </a:p>
          </p:txBody>
        </p:sp>
        <p:sp>
          <p:nvSpPr>
            <p:cNvPr id="17" name="Left Brace 16">
              <a:extLst>
                <a:ext uri="{FF2B5EF4-FFF2-40B4-BE49-F238E27FC236}">
                  <a16:creationId xmlns:a16="http://schemas.microsoft.com/office/drawing/2014/main" id="{3A3390CD-CB67-9D45-9B58-1DC33ED5AD68}"/>
                </a:ext>
              </a:extLst>
            </p:cNvPr>
            <p:cNvSpPr/>
            <p:nvPr/>
          </p:nvSpPr>
          <p:spPr>
            <a:xfrm rot="16200000">
              <a:off x="8188091" y="2724212"/>
              <a:ext cx="280415" cy="716997"/>
            </a:xfrm>
            <a:prstGeom prst="leftBrac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9C3EE626-BBF0-B149-8C6C-491AA92A9806}"/>
                </a:ext>
              </a:extLst>
            </p:cNvPr>
            <p:cNvSpPr/>
            <p:nvPr/>
          </p:nvSpPr>
          <p:spPr>
            <a:xfrm>
              <a:off x="7969800" y="3379379"/>
              <a:ext cx="1134057" cy="44060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Vial Volume</a:t>
              </a:r>
            </a:p>
          </p:txBody>
        </p:sp>
        <p:cxnSp>
          <p:nvCxnSpPr>
            <p:cNvPr id="19" name="Straight Arrow Connector 18">
              <a:extLst>
                <a:ext uri="{FF2B5EF4-FFF2-40B4-BE49-F238E27FC236}">
                  <a16:creationId xmlns:a16="http://schemas.microsoft.com/office/drawing/2014/main" id="{774347A7-7EB8-FB4C-9B9B-69CC38B07303}"/>
                </a:ext>
              </a:extLst>
            </p:cNvPr>
            <p:cNvCxnSpPr>
              <a:stCxn id="5" idx="4"/>
              <a:endCxn id="10" idx="1"/>
            </p:cNvCxnSpPr>
            <p:nvPr/>
          </p:nvCxnSpPr>
          <p:spPr>
            <a:xfrm>
              <a:off x="5061712" y="2365248"/>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0293A9B-569E-F443-A8F9-7DDA619AA3F1}"/>
                </a:ext>
              </a:extLst>
            </p:cNvPr>
            <p:cNvCxnSpPr/>
            <p:nvPr/>
          </p:nvCxnSpPr>
          <p:spPr>
            <a:xfrm>
              <a:off x="6683683" y="2370690"/>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F38139EA-CC51-0946-A416-479276244A73}"/>
                </a:ext>
              </a:extLst>
            </p:cNvPr>
            <p:cNvSpPr/>
            <p:nvPr/>
          </p:nvSpPr>
          <p:spPr>
            <a:xfrm>
              <a:off x="5397856" y="3163962"/>
              <a:ext cx="1134057" cy="666114"/>
            </a:xfrm>
            <a:prstGeom prst="roundRect">
              <a:avLst/>
            </a:prstGeom>
            <a:solidFill>
              <a:srgbClr val="BAC3A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oxySol function wql package</a:t>
              </a:r>
            </a:p>
          </p:txBody>
        </p:sp>
        <p:cxnSp>
          <p:nvCxnSpPr>
            <p:cNvPr id="22" name="Straight Arrow Connector 21">
              <a:extLst>
                <a:ext uri="{FF2B5EF4-FFF2-40B4-BE49-F238E27FC236}">
                  <a16:creationId xmlns:a16="http://schemas.microsoft.com/office/drawing/2014/main" id="{2BE051F8-C1EA-9B4F-B1B8-7F76A5B318B5}"/>
                </a:ext>
              </a:extLst>
            </p:cNvPr>
            <p:cNvCxnSpPr>
              <a:cxnSpLocks/>
            </p:cNvCxnSpPr>
            <p:nvPr/>
          </p:nvCxnSpPr>
          <p:spPr>
            <a:xfrm flipH="1" flipV="1">
              <a:off x="5976256" y="2825328"/>
              <a:ext cx="5020" cy="430298"/>
            </a:xfrm>
            <a:prstGeom prst="straightConnector1">
              <a:avLst/>
            </a:prstGeom>
            <a:ln w="31750">
              <a:solidFill>
                <a:srgbClr val="BAC3AE">
                  <a:alpha val="56000"/>
                </a:srgb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397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0E47-13EB-B74E-BBA2-D167CEF6C205}"/>
              </a:ext>
            </a:extLst>
          </p:cNvPr>
          <p:cNvSpPr>
            <a:spLocks noGrp="1"/>
          </p:cNvSpPr>
          <p:nvPr>
            <p:ph type="title"/>
          </p:nvPr>
        </p:nvSpPr>
        <p:spPr/>
        <p:txBody>
          <a:bodyPr/>
          <a:lstStyle/>
          <a:p>
            <a:r>
              <a:rPr lang="en-US" sz="2400" b="1" dirty="0"/>
              <a:t>Respirometry Data –</a:t>
            </a:r>
            <a:br>
              <a:rPr lang="en-US" b="1" dirty="0"/>
            </a:br>
            <a:r>
              <a:rPr lang="en-US" b="1" dirty="0"/>
              <a:t>Dataframe &amp; variable generation</a:t>
            </a:r>
            <a:endParaRPr lang="en-US" dirty="0"/>
          </a:p>
        </p:txBody>
      </p:sp>
      <p:grpSp>
        <p:nvGrpSpPr>
          <p:cNvPr id="4" name="Group 3">
            <a:extLst>
              <a:ext uri="{FF2B5EF4-FFF2-40B4-BE49-F238E27FC236}">
                <a16:creationId xmlns:a16="http://schemas.microsoft.com/office/drawing/2014/main" id="{A1E831B3-1E4A-9A45-9BF9-4EF87E4EA9C2}"/>
              </a:ext>
            </a:extLst>
          </p:cNvPr>
          <p:cNvGrpSpPr/>
          <p:nvPr/>
        </p:nvGrpSpPr>
        <p:grpSpPr>
          <a:xfrm>
            <a:off x="2933959" y="2415440"/>
            <a:ext cx="6324081" cy="3171708"/>
            <a:chOff x="2779776" y="658368"/>
            <a:chExt cx="6324081" cy="3171708"/>
          </a:xfrm>
        </p:grpSpPr>
        <p:sp>
          <p:nvSpPr>
            <p:cNvPr id="5" name="Can 4">
              <a:extLst>
                <a:ext uri="{FF2B5EF4-FFF2-40B4-BE49-F238E27FC236}">
                  <a16:creationId xmlns:a16="http://schemas.microsoft.com/office/drawing/2014/main" id="{7F8A2A48-FE37-AB45-8D3F-C427FDD1AEAC}"/>
                </a:ext>
              </a:extLst>
            </p:cNvPr>
            <p:cNvSpPr/>
            <p:nvPr/>
          </p:nvSpPr>
          <p:spPr>
            <a:xfrm>
              <a:off x="4049776" y="1652016"/>
              <a:ext cx="1011936" cy="1426464"/>
            </a:xfrm>
            <a:prstGeom prst="can">
              <a:avLst/>
            </a:prstGeom>
            <a:solidFill>
              <a:srgbClr val="998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dRESPmsr</a:t>
              </a:r>
            </a:p>
          </p:txBody>
        </p:sp>
        <p:sp>
          <p:nvSpPr>
            <p:cNvPr id="6" name="Can 5">
              <a:extLst>
                <a:ext uri="{FF2B5EF4-FFF2-40B4-BE49-F238E27FC236}">
                  <a16:creationId xmlns:a16="http://schemas.microsoft.com/office/drawing/2014/main" id="{B7034505-21A2-434C-843E-200EE7DDE6D8}"/>
                </a:ext>
              </a:extLst>
            </p:cNvPr>
            <p:cNvSpPr/>
            <p:nvPr/>
          </p:nvSpPr>
          <p:spPr>
            <a:xfrm>
              <a:off x="2779776" y="658368"/>
              <a:ext cx="1011936" cy="1426464"/>
            </a:xfrm>
            <a:prstGeom prst="can">
              <a:avLst/>
            </a:prstGeom>
            <a:solidFill>
              <a:srgbClr val="7F567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p:txBody>
        </p:sp>
        <p:sp>
          <p:nvSpPr>
            <p:cNvPr id="7" name="Can 6">
              <a:extLst>
                <a:ext uri="{FF2B5EF4-FFF2-40B4-BE49-F238E27FC236}">
                  <a16:creationId xmlns:a16="http://schemas.microsoft.com/office/drawing/2014/main" id="{83FEF9B7-C48F-4345-BEC9-57073ECF3D2D}"/>
                </a:ext>
              </a:extLst>
            </p:cNvPr>
            <p:cNvSpPr/>
            <p:nvPr/>
          </p:nvSpPr>
          <p:spPr>
            <a:xfrm>
              <a:off x="2779776" y="2365248"/>
              <a:ext cx="1011936" cy="1426464"/>
            </a:xfrm>
            <a:prstGeom prst="can">
              <a:avLst/>
            </a:prstGeom>
            <a:solidFill>
              <a:srgbClr val="7B8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a:p>
              <a:pPr algn="ctr"/>
              <a:r>
                <a:rPr lang="en-US" sz="1600" dirty="0"/>
                <a:t>animal</a:t>
              </a:r>
            </a:p>
          </p:txBody>
        </p:sp>
        <p:cxnSp>
          <p:nvCxnSpPr>
            <p:cNvPr id="8" name="Elbow Connector 7">
              <a:extLst>
                <a:ext uri="{FF2B5EF4-FFF2-40B4-BE49-F238E27FC236}">
                  <a16:creationId xmlns:a16="http://schemas.microsoft.com/office/drawing/2014/main" id="{B6FECEF0-3F57-2F4F-A18A-D0A3AE57E237}"/>
                </a:ext>
              </a:extLst>
            </p:cNvPr>
            <p:cNvCxnSpPr>
              <a:stCxn id="6" idx="4"/>
              <a:endCxn id="5" idx="1"/>
            </p:cNvCxnSpPr>
            <p:nvPr/>
          </p:nvCxnSpPr>
          <p:spPr>
            <a:xfrm>
              <a:off x="3791712" y="1371600"/>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81C6052D-33A7-F34F-872F-8E2187754782}"/>
                </a:ext>
              </a:extLst>
            </p:cNvPr>
            <p:cNvCxnSpPr>
              <a:cxnSpLocks/>
              <a:endCxn id="5" idx="3"/>
            </p:cNvCxnSpPr>
            <p:nvPr/>
          </p:nvCxnSpPr>
          <p:spPr>
            <a:xfrm flipV="1">
              <a:off x="3791712" y="3078480"/>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48A11893-3426-A54C-8046-16AC4A361E08}"/>
                </a:ext>
              </a:extLst>
            </p:cNvPr>
            <p:cNvSpPr/>
            <p:nvPr/>
          </p:nvSpPr>
          <p:spPr>
            <a:xfrm>
              <a:off x="5319776" y="1924642"/>
              <a:ext cx="1335024" cy="881211"/>
            </a:xfrm>
            <a:prstGeom prst="roundRect">
              <a:avLst/>
            </a:prstGeom>
            <a:solidFill>
              <a:srgbClr val="7A8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temp correction</a:t>
              </a:r>
            </a:p>
          </p:txBody>
        </p:sp>
        <p:sp>
          <p:nvSpPr>
            <p:cNvPr id="11" name="Rounded Rectangle 10">
              <a:extLst>
                <a:ext uri="{FF2B5EF4-FFF2-40B4-BE49-F238E27FC236}">
                  <a16:creationId xmlns:a16="http://schemas.microsoft.com/office/drawing/2014/main" id="{9A739076-982C-984A-9918-46F2F39013B8}"/>
                </a:ext>
              </a:extLst>
            </p:cNvPr>
            <p:cNvSpPr/>
            <p:nvPr/>
          </p:nvSpPr>
          <p:spPr>
            <a:xfrm>
              <a:off x="6993466" y="2385909"/>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t>
              </a:r>
            </a:p>
          </p:txBody>
        </p:sp>
        <p:sp>
          <p:nvSpPr>
            <p:cNvPr id="12" name="Rounded Rectangle 11">
              <a:extLst>
                <a:ext uri="{FF2B5EF4-FFF2-40B4-BE49-F238E27FC236}">
                  <a16:creationId xmlns:a16="http://schemas.microsoft.com/office/drawing/2014/main" id="{F660C727-D2E1-664D-830C-260A7A8EE9C2}"/>
                </a:ext>
              </a:extLst>
            </p:cNvPr>
            <p:cNvSpPr/>
            <p:nvPr/>
          </p:nvSpPr>
          <p:spPr>
            <a:xfrm>
              <a:off x="8009465" y="1924642"/>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28.06mL</a:t>
              </a:r>
            </a:p>
          </p:txBody>
        </p:sp>
        <p:sp>
          <p:nvSpPr>
            <p:cNvPr id="13" name="Rounded Rectangle 12">
              <a:extLst>
                <a:ext uri="{FF2B5EF4-FFF2-40B4-BE49-F238E27FC236}">
                  <a16:creationId xmlns:a16="http://schemas.microsoft.com/office/drawing/2014/main" id="{6D15C4D5-D1E2-8848-9215-9EF4CE4DFDB0}"/>
                </a:ext>
              </a:extLst>
            </p:cNvPr>
            <p:cNvSpPr/>
            <p:nvPr/>
          </p:nvSpPr>
          <p:spPr>
            <a:xfrm>
              <a:off x="8009464" y="2385909"/>
              <a:ext cx="677333" cy="44060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4" name="Rounded Rectangle 13">
              <a:extLst>
                <a:ext uri="{FF2B5EF4-FFF2-40B4-BE49-F238E27FC236}">
                  <a16:creationId xmlns:a16="http://schemas.microsoft.com/office/drawing/2014/main" id="{46573C8D-2CCC-794F-BF7D-631A6DF0A662}"/>
                </a:ext>
              </a:extLst>
            </p:cNvPr>
            <p:cNvSpPr/>
            <p:nvPr/>
          </p:nvSpPr>
          <p:spPr>
            <a:xfrm>
              <a:off x="6993466" y="1924642"/>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mg</a:t>
              </a:r>
            </a:p>
          </p:txBody>
        </p:sp>
        <p:sp>
          <p:nvSpPr>
            <p:cNvPr id="15" name="Left Brace 14">
              <a:extLst>
                <a:ext uri="{FF2B5EF4-FFF2-40B4-BE49-F238E27FC236}">
                  <a16:creationId xmlns:a16="http://schemas.microsoft.com/office/drawing/2014/main" id="{D8DDEC76-A421-EB4F-BE81-CBCFF8F4F194}"/>
                </a:ext>
              </a:extLst>
            </p:cNvPr>
            <p:cNvSpPr/>
            <p:nvPr/>
          </p:nvSpPr>
          <p:spPr>
            <a:xfrm rot="16200000">
              <a:off x="7179098" y="2737446"/>
              <a:ext cx="280415" cy="716997"/>
            </a:xfrm>
            <a:prstGeom prst="leftBrac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B6FC494-FF2A-EF44-B209-2F4FDFF1B297}"/>
                </a:ext>
              </a:extLst>
            </p:cNvPr>
            <p:cNvSpPr/>
            <p:nvPr/>
          </p:nvSpPr>
          <p:spPr>
            <a:xfrm>
              <a:off x="6683828" y="3386034"/>
              <a:ext cx="1134057" cy="44060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Actual Do mg/L</a:t>
              </a:r>
            </a:p>
          </p:txBody>
        </p:sp>
        <p:sp>
          <p:nvSpPr>
            <p:cNvPr id="17" name="Left Brace 16">
              <a:extLst>
                <a:ext uri="{FF2B5EF4-FFF2-40B4-BE49-F238E27FC236}">
                  <a16:creationId xmlns:a16="http://schemas.microsoft.com/office/drawing/2014/main" id="{3A3390CD-CB67-9D45-9B58-1DC33ED5AD68}"/>
                </a:ext>
              </a:extLst>
            </p:cNvPr>
            <p:cNvSpPr/>
            <p:nvPr/>
          </p:nvSpPr>
          <p:spPr>
            <a:xfrm rot="16200000">
              <a:off x="8188091" y="2724212"/>
              <a:ext cx="280415" cy="716997"/>
            </a:xfrm>
            <a:prstGeom prst="leftBrac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9C3EE626-BBF0-B149-8C6C-491AA92A9806}"/>
                </a:ext>
              </a:extLst>
            </p:cNvPr>
            <p:cNvSpPr/>
            <p:nvPr/>
          </p:nvSpPr>
          <p:spPr>
            <a:xfrm>
              <a:off x="7969800" y="3379379"/>
              <a:ext cx="1134057" cy="44060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Vial Volume</a:t>
              </a:r>
            </a:p>
          </p:txBody>
        </p:sp>
        <p:cxnSp>
          <p:nvCxnSpPr>
            <p:cNvPr id="19" name="Straight Arrow Connector 18">
              <a:extLst>
                <a:ext uri="{FF2B5EF4-FFF2-40B4-BE49-F238E27FC236}">
                  <a16:creationId xmlns:a16="http://schemas.microsoft.com/office/drawing/2014/main" id="{774347A7-7EB8-FB4C-9B9B-69CC38B07303}"/>
                </a:ext>
              </a:extLst>
            </p:cNvPr>
            <p:cNvCxnSpPr>
              <a:stCxn id="5" idx="4"/>
              <a:endCxn id="10" idx="1"/>
            </p:cNvCxnSpPr>
            <p:nvPr/>
          </p:nvCxnSpPr>
          <p:spPr>
            <a:xfrm>
              <a:off x="5061712" y="2365248"/>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0293A9B-569E-F443-A8F9-7DDA619AA3F1}"/>
                </a:ext>
              </a:extLst>
            </p:cNvPr>
            <p:cNvCxnSpPr/>
            <p:nvPr/>
          </p:nvCxnSpPr>
          <p:spPr>
            <a:xfrm>
              <a:off x="6683683" y="2370690"/>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F38139EA-CC51-0946-A416-479276244A73}"/>
                </a:ext>
              </a:extLst>
            </p:cNvPr>
            <p:cNvSpPr/>
            <p:nvPr/>
          </p:nvSpPr>
          <p:spPr>
            <a:xfrm>
              <a:off x="5397856" y="3163962"/>
              <a:ext cx="1134057" cy="666114"/>
            </a:xfrm>
            <a:prstGeom prst="roundRect">
              <a:avLst/>
            </a:prstGeom>
            <a:solidFill>
              <a:srgbClr val="BAC3A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oxySol function wql package</a:t>
              </a:r>
            </a:p>
          </p:txBody>
        </p:sp>
        <p:cxnSp>
          <p:nvCxnSpPr>
            <p:cNvPr id="22" name="Straight Arrow Connector 21">
              <a:extLst>
                <a:ext uri="{FF2B5EF4-FFF2-40B4-BE49-F238E27FC236}">
                  <a16:creationId xmlns:a16="http://schemas.microsoft.com/office/drawing/2014/main" id="{2BE051F8-C1EA-9B4F-B1B8-7F76A5B318B5}"/>
                </a:ext>
              </a:extLst>
            </p:cNvPr>
            <p:cNvCxnSpPr>
              <a:cxnSpLocks/>
            </p:cNvCxnSpPr>
            <p:nvPr/>
          </p:nvCxnSpPr>
          <p:spPr>
            <a:xfrm flipH="1" flipV="1">
              <a:off x="5976256" y="2825328"/>
              <a:ext cx="5020" cy="430298"/>
            </a:xfrm>
            <a:prstGeom prst="straightConnector1">
              <a:avLst/>
            </a:prstGeom>
            <a:ln w="31750">
              <a:solidFill>
                <a:srgbClr val="BAC3AE">
                  <a:alpha val="56000"/>
                </a:srgbClr>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1867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F573-5D8E-F34D-A06E-FDC0D9BC4B7F}"/>
              </a:ext>
            </a:extLst>
          </p:cNvPr>
          <p:cNvSpPr>
            <a:spLocks noGrp="1"/>
          </p:cNvSpPr>
          <p:nvPr>
            <p:ph type="title"/>
          </p:nvPr>
        </p:nvSpPr>
        <p:spPr/>
        <p:txBody>
          <a:bodyPr/>
          <a:lstStyle/>
          <a:p>
            <a:r>
              <a:rPr lang="en-US" sz="2400" b="1" dirty="0"/>
              <a:t>Respirometry Data –</a:t>
            </a:r>
            <a:br>
              <a:rPr lang="en-US" b="1" dirty="0"/>
            </a:br>
            <a:r>
              <a:rPr lang="en-US" b="1" dirty="0"/>
              <a:t>Dataframe &amp; variable generation</a:t>
            </a:r>
            <a:endParaRPr lang="en-US" dirty="0"/>
          </a:p>
        </p:txBody>
      </p:sp>
      <p:grpSp>
        <p:nvGrpSpPr>
          <p:cNvPr id="3" name="Group 2">
            <a:extLst>
              <a:ext uri="{FF2B5EF4-FFF2-40B4-BE49-F238E27FC236}">
                <a16:creationId xmlns:a16="http://schemas.microsoft.com/office/drawing/2014/main" id="{E6C69EE9-9E3C-114C-8ADE-E580E464714C}"/>
              </a:ext>
            </a:extLst>
          </p:cNvPr>
          <p:cNvGrpSpPr/>
          <p:nvPr/>
        </p:nvGrpSpPr>
        <p:grpSpPr>
          <a:xfrm>
            <a:off x="1889628" y="2413401"/>
            <a:ext cx="8071068" cy="3171708"/>
            <a:chOff x="2265185" y="1237744"/>
            <a:chExt cx="8071068" cy="3171708"/>
          </a:xfrm>
        </p:grpSpPr>
        <p:grpSp>
          <p:nvGrpSpPr>
            <p:cNvPr id="4" name="Group 3">
              <a:extLst>
                <a:ext uri="{FF2B5EF4-FFF2-40B4-BE49-F238E27FC236}">
                  <a16:creationId xmlns:a16="http://schemas.microsoft.com/office/drawing/2014/main" id="{8A7D953B-D2EF-1C46-8AE8-2ABBEDE439EA}"/>
                </a:ext>
              </a:extLst>
            </p:cNvPr>
            <p:cNvGrpSpPr/>
            <p:nvPr/>
          </p:nvGrpSpPr>
          <p:grpSpPr>
            <a:xfrm>
              <a:off x="2265185" y="1237744"/>
              <a:ext cx="7661630" cy="3171708"/>
              <a:chOff x="2779776" y="658368"/>
              <a:chExt cx="7661630" cy="3171708"/>
            </a:xfrm>
          </p:grpSpPr>
          <p:grpSp>
            <p:nvGrpSpPr>
              <p:cNvPr id="6" name="Group 5">
                <a:extLst>
                  <a:ext uri="{FF2B5EF4-FFF2-40B4-BE49-F238E27FC236}">
                    <a16:creationId xmlns:a16="http://schemas.microsoft.com/office/drawing/2014/main" id="{607111A9-70AF-B744-9299-6FEC22582446}"/>
                  </a:ext>
                </a:extLst>
              </p:cNvPr>
              <p:cNvGrpSpPr/>
              <p:nvPr/>
            </p:nvGrpSpPr>
            <p:grpSpPr>
              <a:xfrm>
                <a:off x="2779776" y="658368"/>
                <a:ext cx="6324081" cy="3171708"/>
                <a:chOff x="2779776" y="658368"/>
                <a:chExt cx="6324081" cy="3171708"/>
              </a:xfrm>
            </p:grpSpPr>
            <p:sp>
              <p:nvSpPr>
                <p:cNvPr id="10" name="Can 9">
                  <a:extLst>
                    <a:ext uri="{FF2B5EF4-FFF2-40B4-BE49-F238E27FC236}">
                      <a16:creationId xmlns:a16="http://schemas.microsoft.com/office/drawing/2014/main" id="{1A91C35A-3AB5-434C-8793-FCA7ACF8AA70}"/>
                    </a:ext>
                  </a:extLst>
                </p:cNvPr>
                <p:cNvSpPr/>
                <p:nvPr/>
              </p:nvSpPr>
              <p:spPr>
                <a:xfrm>
                  <a:off x="4049776" y="1652016"/>
                  <a:ext cx="1011936" cy="1426464"/>
                </a:xfrm>
                <a:prstGeom prst="can">
                  <a:avLst/>
                </a:prstGeom>
                <a:solidFill>
                  <a:srgbClr val="998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dRESPmsr</a:t>
                  </a:r>
                </a:p>
              </p:txBody>
            </p:sp>
            <p:sp>
              <p:nvSpPr>
                <p:cNvPr id="11" name="Can 10">
                  <a:extLst>
                    <a:ext uri="{FF2B5EF4-FFF2-40B4-BE49-F238E27FC236}">
                      <a16:creationId xmlns:a16="http://schemas.microsoft.com/office/drawing/2014/main" id="{8978D966-46C2-D947-B5C4-7DDB46207171}"/>
                    </a:ext>
                  </a:extLst>
                </p:cNvPr>
                <p:cNvSpPr/>
                <p:nvPr/>
              </p:nvSpPr>
              <p:spPr>
                <a:xfrm>
                  <a:off x="2779776" y="658368"/>
                  <a:ext cx="1011936" cy="1426464"/>
                </a:xfrm>
                <a:prstGeom prst="can">
                  <a:avLst/>
                </a:prstGeom>
                <a:solidFill>
                  <a:srgbClr val="7F567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p:txBody>
            </p:sp>
            <p:sp>
              <p:nvSpPr>
                <p:cNvPr id="12" name="Can 11">
                  <a:extLst>
                    <a:ext uri="{FF2B5EF4-FFF2-40B4-BE49-F238E27FC236}">
                      <a16:creationId xmlns:a16="http://schemas.microsoft.com/office/drawing/2014/main" id="{4A469ACF-37C9-4C4D-A780-3D57D50C0D23}"/>
                    </a:ext>
                  </a:extLst>
                </p:cNvPr>
                <p:cNvSpPr/>
                <p:nvPr/>
              </p:nvSpPr>
              <p:spPr>
                <a:xfrm>
                  <a:off x="2779776" y="2365248"/>
                  <a:ext cx="1011936" cy="1426464"/>
                </a:xfrm>
                <a:prstGeom prst="can">
                  <a:avLst/>
                </a:prstGeom>
                <a:solidFill>
                  <a:srgbClr val="7B8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a:p>
                  <a:pPr algn="ctr"/>
                  <a:r>
                    <a:rPr lang="en-US" sz="1600" dirty="0"/>
                    <a:t>animal</a:t>
                  </a:r>
                </a:p>
              </p:txBody>
            </p:sp>
            <p:cxnSp>
              <p:nvCxnSpPr>
                <p:cNvPr id="13" name="Elbow Connector 12">
                  <a:extLst>
                    <a:ext uri="{FF2B5EF4-FFF2-40B4-BE49-F238E27FC236}">
                      <a16:creationId xmlns:a16="http://schemas.microsoft.com/office/drawing/2014/main" id="{6D1D49C5-79FD-E945-ADE5-7736F0548DEF}"/>
                    </a:ext>
                  </a:extLst>
                </p:cNvPr>
                <p:cNvCxnSpPr>
                  <a:stCxn id="11" idx="4"/>
                  <a:endCxn id="10" idx="1"/>
                </p:cNvCxnSpPr>
                <p:nvPr/>
              </p:nvCxnSpPr>
              <p:spPr>
                <a:xfrm>
                  <a:off x="3791712" y="1371600"/>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12BA294-1823-5442-BD70-8D79138D6391}"/>
                    </a:ext>
                  </a:extLst>
                </p:cNvPr>
                <p:cNvCxnSpPr>
                  <a:cxnSpLocks/>
                  <a:endCxn id="10" idx="3"/>
                </p:cNvCxnSpPr>
                <p:nvPr/>
              </p:nvCxnSpPr>
              <p:spPr>
                <a:xfrm flipV="1">
                  <a:off x="3791712" y="3078480"/>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8DE441DF-D835-0049-8607-FB3CEE60E3F8}"/>
                    </a:ext>
                  </a:extLst>
                </p:cNvPr>
                <p:cNvSpPr/>
                <p:nvPr/>
              </p:nvSpPr>
              <p:spPr>
                <a:xfrm>
                  <a:off x="5319776" y="1924642"/>
                  <a:ext cx="1335024" cy="881211"/>
                </a:xfrm>
                <a:prstGeom prst="roundRect">
                  <a:avLst/>
                </a:prstGeom>
                <a:solidFill>
                  <a:srgbClr val="7A8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temp correction</a:t>
                  </a:r>
                </a:p>
              </p:txBody>
            </p:sp>
            <p:sp>
              <p:nvSpPr>
                <p:cNvPr id="16" name="Rounded Rectangle 15">
                  <a:extLst>
                    <a:ext uri="{FF2B5EF4-FFF2-40B4-BE49-F238E27FC236}">
                      <a16:creationId xmlns:a16="http://schemas.microsoft.com/office/drawing/2014/main" id="{6F3ED998-9A3F-6C4E-8282-6BA3EB75DC2A}"/>
                    </a:ext>
                  </a:extLst>
                </p:cNvPr>
                <p:cNvSpPr/>
                <p:nvPr/>
              </p:nvSpPr>
              <p:spPr>
                <a:xfrm>
                  <a:off x="6993466" y="2385909"/>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t>
                  </a:r>
                </a:p>
              </p:txBody>
            </p:sp>
            <p:sp>
              <p:nvSpPr>
                <p:cNvPr id="17" name="Rounded Rectangle 16">
                  <a:extLst>
                    <a:ext uri="{FF2B5EF4-FFF2-40B4-BE49-F238E27FC236}">
                      <a16:creationId xmlns:a16="http://schemas.microsoft.com/office/drawing/2014/main" id="{8DF65C0A-53EB-E641-B595-B02887027436}"/>
                    </a:ext>
                  </a:extLst>
                </p:cNvPr>
                <p:cNvSpPr/>
                <p:nvPr/>
              </p:nvSpPr>
              <p:spPr>
                <a:xfrm>
                  <a:off x="8009465" y="1924642"/>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.02806L</a:t>
                  </a:r>
                </a:p>
              </p:txBody>
            </p:sp>
            <p:sp>
              <p:nvSpPr>
                <p:cNvPr id="18" name="Rounded Rectangle 17">
                  <a:extLst>
                    <a:ext uri="{FF2B5EF4-FFF2-40B4-BE49-F238E27FC236}">
                      <a16:creationId xmlns:a16="http://schemas.microsoft.com/office/drawing/2014/main" id="{7C344FC1-1DAB-4A44-B3FB-A7D0FD9E81E2}"/>
                    </a:ext>
                  </a:extLst>
                </p:cNvPr>
                <p:cNvSpPr/>
                <p:nvPr/>
              </p:nvSpPr>
              <p:spPr>
                <a:xfrm>
                  <a:off x="8009464" y="2385909"/>
                  <a:ext cx="677333" cy="44060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19" name="Rounded Rectangle 18">
                  <a:extLst>
                    <a:ext uri="{FF2B5EF4-FFF2-40B4-BE49-F238E27FC236}">
                      <a16:creationId xmlns:a16="http://schemas.microsoft.com/office/drawing/2014/main" id="{929C1B05-C91B-2B4B-82C4-2E272D72EE4F}"/>
                    </a:ext>
                  </a:extLst>
                </p:cNvPr>
                <p:cNvSpPr/>
                <p:nvPr/>
              </p:nvSpPr>
              <p:spPr>
                <a:xfrm>
                  <a:off x="6993466" y="1924642"/>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mg</a:t>
                  </a:r>
                </a:p>
              </p:txBody>
            </p:sp>
            <p:sp>
              <p:nvSpPr>
                <p:cNvPr id="20" name="Left Brace 19">
                  <a:extLst>
                    <a:ext uri="{FF2B5EF4-FFF2-40B4-BE49-F238E27FC236}">
                      <a16:creationId xmlns:a16="http://schemas.microsoft.com/office/drawing/2014/main" id="{CED276D3-E1A9-0D43-A9C7-960EEB43EA73}"/>
                    </a:ext>
                  </a:extLst>
                </p:cNvPr>
                <p:cNvSpPr/>
                <p:nvPr/>
              </p:nvSpPr>
              <p:spPr>
                <a:xfrm rot="16200000">
                  <a:off x="7179098" y="2737446"/>
                  <a:ext cx="280415" cy="716997"/>
                </a:xfrm>
                <a:prstGeom prst="leftBrac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9E4A387-E78B-4D47-9F31-ACE5E2C383BC}"/>
                    </a:ext>
                  </a:extLst>
                </p:cNvPr>
                <p:cNvSpPr/>
                <p:nvPr/>
              </p:nvSpPr>
              <p:spPr>
                <a:xfrm>
                  <a:off x="6683828" y="3386034"/>
                  <a:ext cx="1134057" cy="44060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Actual Do mg/L</a:t>
                  </a:r>
                </a:p>
              </p:txBody>
            </p:sp>
            <p:sp>
              <p:nvSpPr>
                <p:cNvPr id="22" name="Left Brace 21">
                  <a:extLst>
                    <a:ext uri="{FF2B5EF4-FFF2-40B4-BE49-F238E27FC236}">
                      <a16:creationId xmlns:a16="http://schemas.microsoft.com/office/drawing/2014/main" id="{00881A9F-A29B-5447-A01D-2FF79D9D46A0}"/>
                    </a:ext>
                  </a:extLst>
                </p:cNvPr>
                <p:cNvSpPr/>
                <p:nvPr/>
              </p:nvSpPr>
              <p:spPr>
                <a:xfrm rot="16200000">
                  <a:off x="8188091" y="2724212"/>
                  <a:ext cx="280415" cy="716997"/>
                </a:xfrm>
                <a:prstGeom prst="leftBrac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9D3A32EF-9476-4C4E-B67C-54E4F29DB178}"/>
                    </a:ext>
                  </a:extLst>
                </p:cNvPr>
                <p:cNvSpPr/>
                <p:nvPr/>
              </p:nvSpPr>
              <p:spPr>
                <a:xfrm>
                  <a:off x="7969800" y="3379379"/>
                  <a:ext cx="1134057" cy="44060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Vial Volume</a:t>
                  </a:r>
                </a:p>
              </p:txBody>
            </p:sp>
            <p:cxnSp>
              <p:nvCxnSpPr>
                <p:cNvPr id="24" name="Straight Arrow Connector 23">
                  <a:extLst>
                    <a:ext uri="{FF2B5EF4-FFF2-40B4-BE49-F238E27FC236}">
                      <a16:creationId xmlns:a16="http://schemas.microsoft.com/office/drawing/2014/main" id="{1100190B-61A2-2141-99BA-06A270D151E8}"/>
                    </a:ext>
                  </a:extLst>
                </p:cNvPr>
                <p:cNvCxnSpPr>
                  <a:stCxn id="10" idx="4"/>
                  <a:endCxn id="15" idx="1"/>
                </p:cNvCxnSpPr>
                <p:nvPr/>
              </p:nvCxnSpPr>
              <p:spPr>
                <a:xfrm>
                  <a:off x="5061712" y="2365248"/>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03D463B-63D0-EC42-BDFF-EFC4E6610C76}"/>
                    </a:ext>
                  </a:extLst>
                </p:cNvPr>
                <p:cNvCxnSpPr/>
                <p:nvPr/>
              </p:nvCxnSpPr>
              <p:spPr>
                <a:xfrm>
                  <a:off x="6683683" y="2370690"/>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61EBE7AA-EA25-6C44-8B35-62BB0769D2F8}"/>
                    </a:ext>
                  </a:extLst>
                </p:cNvPr>
                <p:cNvSpPr/>
                <p:nvPr/>
              </p:nvSpPr>
              <p:spPr>
                <a:xfrm>
                  <a:off x="5397856" y="3163962"/>
                  <a:ext cx="1134057" cy="666114"/>
                </a:xfrm>
                <a:prstGeom prst="roundRect">
                  <a:avLst/>
                </a:prstGeom>
                <a:solidFill>
                  <a:srgbClr val="BAC3A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oxySol function wql package</a:t>
                  </a:r>
                </a:p>
              </p:txBody>
            </p:sp>
            <p:cxnSp>
              <p:nvCxnSpPr>
                <p:cNvPr id="27" name="Straight Arrow Connector 26">
                  <a:extLst>
                    <a:ext uri="{FF2B5EF4-FFF2-40B4-BE49-F238E27FC236}">
                      <a16:creationId xmlns:a16="http://schemas.microsoft.com/office/drawing/2014/main" id="{55A37919-E301-DF41-A876-7C9874AF56F1}"/>
                    </a:ext>
                  </a:extLst>
                </p:cNvPr>
                <p:cNvCxnSpPr>
                  <a:cxnSpLocks/>
                </p:cNvCxnSpPr>
                <p:nvPr/>
              </p:nvCxnSpPr>
              <p:spPr>
                <a:xfrm flipH="1" flipV="1">
                  <a:off x="5976256" y="2825328"/>
                  <a:ext cx="5020" cy="430298"/>
                </a:xfrm>
                <a:prstGeom prst="straightConnector1">
                  <a:avLst/>
                </a:prstGeom>
                <a:ln w="31750">
                  <a:solidFill>
                    <a:srgbClr val="BAC3AE">
                      <a:alpha val="56000"/>
                    </a:srgb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7" name="Cross 6">
                <a:extLst>
                  <a:ext uri="{FF2B5EF4-FFF2-40B4-BE49-F238E27FC236}">
                    <a16:creationId xmlns:a16="http://schemas.microsoft.com/office/drawing/2014/main" id="{15F8B457-292C-2F49-9D59-8DCB9218315A}"/>
                  </a:ext>
                </a:extLst>
              </p:cNvPr>
              <p:cNvSpPr/>
              <p:nvPr/>
            </p:nvSpPr>
            <p:spPr>
              <a:xfrm rot="2840241">
                <a:off x="7704341" y="2274407"/>
                <a:ext cx="271579" cy="274302"/>
              </a:xfrm>
              <a:prstGeom prst="plus">
                <a:avLst>
                  <a:gd name="adj" fmla="val 4107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B00F478-53A8-9146-ABB5-3CADC439F317}"/>
                  </a:ext>
                </a:extLst>
              </p:cNvPr>
              <p:cNvCxnSpPr/>
              <p:nvPr/>
            </p:nvCxnSpPr>
            <p:spPr>
              <a:xfrm>
                <a:off x="8745962" y="2365247"/>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83FC516C-3540-8043-8779-A283AE2C574E}"/>
                  </a:ext>
                </a:extLst>
              </p:cNvPr>
              <p:cNvSpPr/>
              <p:nvPr/>
            </p:nvSpPr>
            <p:spPr>
              <a:xfrm>
                <a:off x="9106382" y="1897887"/>
                <a:ext cx="1335024" cy="881211"/>
              </a:xfrm>
              <a:prstGeom prst="roundRect">
                <a:avLst/>
              </a:prstGeom>
              <a:solidFill>
                <a:srgbClr val="598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dRESPmsr $ oxygen</a:t>
                </a:r>
              </a:p>
            </p:txBody>
          </p:sp>
        </p:grpSp>
        <p:sp>
          <p:nvSpPr>
            <p:cNvPr id="5" name="Rounded Rectangle 4">
              <a:extLst>
                <a:ext uri="{FF2B5EF4-FFF2-40B4-BE49-F238E27FC236}">
                  <a16:creationId xmlns:a16="http://schemas.microsoft.com/office/drawing/2014/main" id="{D25BFDDE-572F-CE41-86D4-45E42AFD108B}"/>
                </a:ext>
              </a:extLst>
            </p:cNvPr>
            <p:cNvSpPr/>
            <p:nvPr/>
          </p:nvSpPr>
          <p:spPr>
            <a:xfrm>
              <a:off x="9658920" y="3164926"/>
              <a:ext cx="677333" cy="440606"/>
            </a:xfrm>
            <a:prstGeom prst="roundRect">
              <a:avLst/>
            </a:prstGeom>
            <a:solidFill>
              <a:srgbClr val="4974C4">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mg</a:t>
              </a:r>
            </a:p>
          </p:txBody>
        </p:sp>
      </p:grpSp>
    </p:spTree>
    <p:extLst>
      <p:ext uri="{BB962C8B-B14F-4D97-AF65-F5344CB8AC3E}">
        <p14:creationId xmlns:p14="http://schemas.microsoft.com/office/powerpoint/2010/main" val="3758177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1E8D-5FD1-2E41-811F-AFAA62891521}"/>
              </a:ext>
            </a:extLst>
          </p:cNvPr>
          <p:cNvSpPr>
            <a:spLocks noGrp="1"/>
          </p:cNvSpPr>
          <p:nvPr>
            <p:ph type="title"/>
          </p:nvPr>
        </p:nvSpPr>
        <p:spPr/>
        <p:txBody>
          <a:bodyPr/>
          <a:lstStyle/>
          <a:p>
            <a:r>
              <a:rPr lang="en-US" sz="2400" b="1" dirty="0"/>
              <a:t>Respirometry Data –</a:t>
            </a:r>
            <a:br>
              <a:rPr lang="en-US" b="1" dirty="0"/>
            </a:br>
            <a:r>
              <a:rPr lang="en-US" b="1" dirty="0"/>
              <a:t>Dataframe &amp; variable generation</a:t>
            </a:r>
            <a:endParaRPr lang="en-US" dirty="0"/>
          </a:p>
        </p:txBody>
      </p:sp>
      <p:grpSp>
        <p:nvGrpSpPr>
          <p:cNvPr id="3" name="Group 2">
            <a:extLst>
              <a:ext uri="{FF2B5EF4-FFF2-40B4-BE49-F238E27FC236}">
                <a16:creationId xmlns:a16="http://schemas.microsoft.com/office/drawing/2014/main" id="{40202C1B-470E-6942-9ABA-6CD174DA5C23}"/>
              </a:ext>
            </a:extLst>
          </p:cNvPr>
          <p:cNvGrpSpPr/>
          <p:nvPr/>
        </p:nvGrpSpPr>
        <p:grpSpPr>
          <a:xfrm>
            <a:off x="364383" y="2607304"/>
            <a:ext cx="10989417" cy="3171708"/>
            <a:chOff x="307798" y="1366332"/>
            <a:chExt cx="10989417" cy="3171708"/>
          </a:xfrm>
        </p:grpSpPr>
        <p:grpSp>
          <p:nvGrpSpPr>
            <p:cNvPr id="4" name="Group 3">
              <a:extLst>
                <a:ext uri="{FF2B5EF4-FFF2-40B4-BE49-F238E27FC236}">
                  <a16:creationId xmlns:a16="http://schemas.microsoft.com/office/drawing/2014/main" id="{4668F5A5-9F0F-1049-BDDA-F973FA0EB606}"/>
                </a:ext>
              </a:extLst>
            </p:cNvPr>
            <p:cNvGrpSpPr/>
            <p:nvPr/>
          </p:nvGrpSpPr>
          <p:grpSpPr>
            <a:xfrm>
              <a:off x="307798" y="1366332"/>
              <a:ext cx="8803517" cy="3171708"/>
              <a:chOff x="2265185" y="1237744"/>
              <a:chExt cx="8803517" cy="3171708"/>
            </a:xfrm>
          </p:grpSpPr>
          <p:grpSp>
            <p:nvGrpSpPr>
              <p:cNvPr id="8" name="Group 7">
                <a:extLst>
                  <a:ext uri="{FF2B5EF4-FFF2-40B4-BE49-F238E27FC236}">
                    <a16:creationId xmlns:a16="http://schemas.microsoft.com/office/drawing/2014/main" id="{E7996BF7-9587-BF44-B916-8E5D3AB0770F}"/>
                  </a:ext>
                </a:extLst>
              </p:cNvPr>
              <p:cNvGrpSpPr/>
              <p:nvPr/>
            </p:nvGrpSpPr>
            <p:grpSpPr>
              <a:xfrm>
                <a:off x="2265185" y="1237744"/>
                <a:ext cx="8071068" cy="3171708"/>
                <a:chOff x="2265185" y="1237744"/>
                <a:chExt cx="8071068" cy="3171708"/>
              </a:xfrm>
            </p:grpSpPr>
            <p:grpSp>
              <p:nvGrpSpPr>
                <p:cNvPr id="11" name="Group 10">
                  <a:extLst>
                    <a:ext uri="{FF2B5EF4-FFF2-40B4-BE49-F238E27FC236}">
                      <a16:creationId xmlns:a16="http://schemas.microsoft.com/office/drawing/2014/main" id="{9F079942-CCD3-EB48-BCB5-FA694EF80EA4}"/>
                    </a:ext>
                  </a:extLst>
                </p:cNvPr>
                <p:cNvGrpSpPr/>
                <p:nvPr/>
              </p:nvGrpSpPr>
              <p:grpSpPr>
                <a:xfrm>
                  <a:off x="2265185" y="1237744"/>
                  <a:ext cx="7661630" cy="3171708"/>
                  <a:chOff x="2779776" y="658368"/>
                  <a:chExt cx="7661630" cy="3171708"/>
                </a:xfrm>
              </p:grpSpPr>
              <p:grpSp>
                <p:nvGrpSpPr>
                  <p:cNvPr id="13" name="Group 12">
                    <a:extLst>
                      <a:ext uri="{FF2B5EF4-FFF2-40B4-BE49-F238E27FC236}">
                        <a16:creationId xmlns:a16="http://schemas.microsoft.com/office/drawing/2014/main" id="{26266BDF-F828-C74C-ABD7-BBF80C7B7FE6}"/>
                      </a:ext>
                    </a:extLst>
                  </p:cNvPr>
                  <p:cNvGrpSpPr/>
                  <p:nvPr/>
                </p:nvGrpSpPr>
                <p:grpSpPr>
                  <a:xfrm>
                    <a:off x="2779776" y="658368"/>
                    <a:ext cx="6324081" cy="3171708"/>
                    <a:chOff x="2779776" y="658368"/>
                    <a:chExt cx="6324081" cy="3171708"/>
                  </a:xfrm>
                </p:grpSpPr>
                <p:sp>
                  <p:nvSpPr>
                    <p:cNvPr id="17" name="Can 16">
                      <a:extLst>
                        <a:ext uri="{FF2B5EF4-FFF2-40B4-BE49-F238E27FC236}">
                          <a16:creationId xmlns:a16="http://schemas.microsoft.com/office/drawing/2014/main" id="{613BEA16-30EF-D54A-8549-7988DEF73357}"/>
                        </a:ext>
                      </a:extLst>
                    </p:cNvPr>
                    <p:cNvSpPr/>
                    <p:nvPr/>
                  </p:nvSpPr>
                  <p:spPr>
                    <a:xfrm>
                      <a:off x="4049776" y="1652016"/>
                      <a:ext cx="1011936" cy="1426464"/>
                    </a:xfrm>
                    <a:prstGeom prst="can">
                      <a:avLst/>
                    </a:prstGeom>
                    <a:solidFill>
                      <a:srgbClr val="998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dRESPmsr</a:t>
                      </a:r>
                    </a:p>
                  </p:txBody>
                </p:sp>
                <p:sp>
                  <p:nvSpPr>
                    <p:cNvPr id="18" name="Can 17">
                      <a:extLst>
                        <a:ext uri="{FF2B5EF4-FFF2-40B4-BE49-F238E27FC236}">
                          <a16:creationId xmlns:a16="http://schemas.microsoft.com/office/drawing/2014/main" id="{75946025-A20B-D346-920B-786939085FA8}"/>
                        </a:ext>
                      </a:extLst>
                    </p:cNvPr>
                    <p:cNvSpPr/>
                    <p:nvPr/>
                  </p:nvSpPr>
                  <p:spPr>
                    <a:xfrm>
                      <a:off x="2779776" y="658368"/>
                      <a:ext cx="1011936" cy="1426464"/>
                    </a:xfrm>
                    <a:prstGeom prst="can">
                      <a:avLst/>
                    </a:prstGeom>
                    <a:solidFill>
                      <a:srgbClr val="7F567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p:txBody>
                </p:sp>
                <p:sp>
                  <p:nvSpPr>
                    <p:cNvPr id="19" name="Can 18">
                      <a:extLst>
                        <a:ext uri="{FF2B5EF4-FFF2-40B4-BE49-F238E27FC236}">
                          <a16:creationId xmlns:a16="http://schemas.microsoft.com/office/drawing/2014/main" id="{E5838402-34EB-7946-9811-85AF8B1BCC36}"/>
                        </a:ext>
                      </a:extLst>
                    </p:cNvPr>
                    <p:cNvSpPr/>
                    <p:nvPr/>
                  </p:nvSpPr>
                  <p:spPr>
                    <a:xfrm>
                      <a:off x="2779776" y="2365248"/>
                      <a:ext cx="1011936" cy="1426464"/>
                    </a:xfrm>
                    <a:prstGeom prst="can">
                      <a:avLst/>
                    </a:prstGeom>
                    <a:solidFill>
                      <a:srgbClr val="7B8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a:p>
                      <a:pPr algn="ctr"/>
                      <a:r>
                        <a:rPr lang="en-US" sz="1600" dirty="0"/>
                        <a:t>animal</a:t>
                      </a:r>
                    </a:p>
                  </p:txBody>
                </p:sp>
                <p:cxnSp>
                  <p:nvCxnSpPr>
                    <p:cNvPr id="20" name="Elbow Connector 19">
                      <a:extLst>
                        <a:ext uri="{FF2B5EF4-FFF2-40B4-BE49-F238E27FC236}">
                          <a16:creationId xmlns:a16="http://schemas.microsoft.com/office/drawing/2014/main" id="{148CEE46-8593-4D45-A82B-8EF433849F7E}"/>
                        </a:ext>
                      </a:extLst>
                    </p:cNvPr>
                    <p:cNvCxnSpPr>
                      <a:stCxn id="18" idx="4"/>
                      <a:endCxn id="17" idx="1"/>
                    </p:cNvCxnSpPr>
                    <p:nvPr/>
                  </p:nvCxnSpPr>
                  <p:spPr>
                    <a:xfrm>
                      <a:off x="3791712" y="1371600"/>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2B5DC52A-F15C-084B-B07F-6E6F4E5FC91A}"/>
                        </a:ext>
                      </a:extLst>
                    </p:cNvPr>
                    <p:cNvCxnSpPr>
                      <a:cxnSpLocks/>
                      <a:endCxn id="17" idx="3"/>
                    </p:cNvCxnSpPr>
                    <p:nvPr/>
                  </p:nvCxnSpPr>
                  <p:spPr>
                    <a:xfrm flipV="1">
                      <a:off x="3791712" y="3078480"/>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D96BF9C-25CF-EF47-B682-D9D422E4C113}"/>
                        </a:ext>
                      </a:extLst>
                    </p:cNvPr>
                    <p:cNvSpPr/>
                    <p:nvPr/>
                  </p:nvSpPr>
                  <p:spPr>
                    <a:xfrm>
                      <a:off x="5319776" y="1924642"/>
                      <a:ext cx="1335024" cy="881211"/>
                    </a:xfrm>
                    <a:prstGeom prst="roundRect">
                      <a:avLst/>
                    </a:prstGeom>
                    <a:solidFill>
                      <a:srgbClr val="7A8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temp correction</a:t>
                      </a:r>
                    </a:p>
                  </p:txBody>
                </p:sp>
                <p:sp>
                  <p:nvSpPr>
                    <p:cNvPr id="23" name="Rounded Rectangle 22">
                      <a:extLst>
                        <a:ext uri="{FF2B5EF4-FFF2-40B4-BE49-F238E27FC236}">
                          <a16:creationId xmlns:a16="http://schemas.microsoft.com/office/drawing/2014/main" id="{E238C2AF-6A4F-8E4F-9FDF-9E32EA604B39}"/>
                        </a:ext>
                      </a:extLst>
                    </p:cNvPr>
                    <p:cNvSpPr/>
                    <p:nvPr/>
                  </p:nvSpPr>
                  <p:spPr>
                    <a:xfrm>
                      <a:off x="6993466" y="2385909"/>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t>
                      </a:r>
                    </a:p>
                  </p:txBody>
                </p:sp>
                <p:sp>
                  <p:nvSpPr>
                    <p:cNvPr id="24" name="Rounded Rectangle 23">
                      <a:extLst>
                        <a:ext uri="{FF2B5EF4-FFF2-40B4-BE49-F238E27FC236}">
                          <a16:creationId xmlns:a16="http://schemas.microsoft.com/office/drawing/2014/main" id="{3F747BA3-7AA2-DD4C-A857-03283728F382}"/>
                        </a:ext>
                      </a:extLst>
                    </p:cNvPr>
                    <p:cNvSpPr/>
                    <p:nvPr/>
                  </p:nvSpPr>
                  <p:spPr>
                    <a:xfrm>
                      <a:off x="8009465" y="1924642"/>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.02806L</a:t>
                      </a:r>
                    </a:p>
                  </p:txBody>
                </p:sp>
                <p:sp>
                  <p:nvSpPr>
                    <p:cNvPr id="25" name="Rounded Rectangle 24">
                      <a:extLst>
                        <a:ext uri="{FF2B5EF4-FFF2-40B4-BE49-F238E27FC236}">
                          <a16:creationId xmlns:a16="http://schemas.microsoft.com/office/drawing/2014/main" id="{524744ED-A90F-9D4B-A416-AA1AE7E22CE5}"/>
                        </a:ext>
                      </a:extLst>
                    </p:cNvPr>
                    <p:cNvSpPr/>
                    <p:nvPr/>
                  </p:nvSpPr>
                  <p:spPr>
                    <a:xfrm>
                      <a:off x="8009464" y="2385909"/>
                      <a:ext cx="677333" cy="44060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26" name="Rounded Rectangle 25">
                      <a:extLst>
                        <a:ext uri="{FF2B5EF4-FFF2-40B4-BE49-F238E27FC236}">
                          <a16:creationId xmlns:a16="http://schemas.microsoft.com/office/drawing/2014/main" id="{1BFC7C40-386E-644D-BC06-9CC01F4819B1}"/>
                        </a:ext>
                      </a:extLst>
                    </p:cNvPr>
                    <p:cNvSpPr/>
                    <p:nvPr/>
                  </p:nvSpPr>
                  <p:spPr>
                    <a:xfrm>
                      <a:off x="6993466" y="1924642"/>
                      <a:ext cx="677333" cy="440606"/>
                    </a:xfrm>
                    <a:prstGeom prst="roundRect">
                      <a:avLst/>
                    </a:prstGeom>
                    <a:solidFill>
                      <a:srgbClr val="668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mg</a:t>
                      </a:r>
                    </a:p>
                  </p:txBody>
                </p:sp>
                <p:sp>
                  <p:nvSpPr>
                    <p:cNvPr id="27" name="Left Brace 26">
                      <a:extLst>
                        <a:ext uri="{FF2B5EF4-FFF2-40B4-BE49-F238E27FC236}">
                          <a16:creationId xmlns:a16="http://schemas.microsoft.com/office/drawing/2014/main" id="{A73F2054-8919-7C41-8A7E-C167BABAF5BD}"/>
                        </a:ext>
                      </a:extLst>
                    </p:cNvPr>
                    <p:cNvSpPr/>
                    <p:nvPr/>
                  </p:nvSpPr>
                  <p:spPr>
                    <a:xfrm rot="16200000">
                      <a:off x="7179098" y="2737446"/>
                      <a:ext cx="280415" cy="716997"/>
                    </a:xfrm>
                    <a:prstGeom prst="leftBrac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07F3D91E-2E8A-2D46-9574-DEAE1E93BE1F}"/>
                        </a:ext>
                      </a:extLst>
                    </p:cNvPr>
                    <p:cNvSpPr/>
                    <p:nvPr/>
                  </p:nvSpPr>
                  <p:spPr>
                    <a:xfrm>
                      <a:off x="6683828" y="3386034"/>
                      <a:ext cx="1134057" cy="44060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Actual Do mg/L</a:t>
                      </a:r>
                    </a:p>
                  </p:txBody>
                </p:sp>
                <p:sp>
                  <p:nvSpPr>
                    <p:cNvPr id="29" name="Left Brace 28">
                      <a:extLst>
                        <a:ext uri="{FF2B5EF4-FFF2-40B4-BE49-F238E27FC236}">
                          <a16:creationId xmlns:a16="http://schemas.microsoft.com/office/drawing/2014/main" id="{6D8E2CF1-15DE-944A-A996-85D18061401B}"/>
                        </a:ext>
                      </a:extLst>
                    </p:cNvPr>
                    <p:cNvSpPr/>
                    <p:nvPr/>
                  </p:nvSpPr>
                  <p:spPr>
                    <a:xfrm rot="16200000">
                      <a:off x="8188091" y="2724212"/>
                      <a:ext cx="280415" cy="716997"/>
                    </a:xfrm>
                    <a:prstGeom prst="leftBrac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27B9B6CD-2AC9-044C-AA68-315B30803AF8}"/>
                        </a:ext>
                      </a:extLst>
                    </p:cNvPr>
                    <p:cNvSpPr/>
                    <p:nvPr/>
                  </p:nvSpPr>
                  <p:spPr>
                    <a:xfrm>
                      <a:off x="7969800" y="3379379"/>
                      <a:ext cx="1134057" cy="44060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Vial Volume</a:t>
                      </a:r>
                    </a:p>
                  </p:txBody>
                </p:sp>
                <p:cxnSp>
                  <p:nvCxnSpPr>
                    <p:cNvPr id="31" name="Straight Arrow Connector 30">
                      <a:extLst>
                        <a:ext uri="{FF2B5EF4-FFF2-40B4-BE49-F238E27FC236}">
                          <a16:creationId xmlns:a16="http://schemas.microsoft.com/office/drawing/2014/main" id="{F76546A3-8E13-EE4F-8125-1DAE0BB7DABB}"/>
                        </a:ext>
                      </a:extLst>
                    </p:cNvPr>
                    <p:cNvCxnSpPr>
                      <a:stCxn id="17" idx="4"/>
                      <a:endCxn id="22" idx="1"/>
                    </p:cNvCxnSpPr>
                    <p:nvPr/>
                  </p:nvCxnSpPr>
                  <p:spPr>
                    <a:xfrm>
                      <a:off x="5061712" y="2365248"/>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6BA359-79AC-E045-8796-AB94CF46E315}"/>
                        </a:ext>
                      </a:extLst>
                    </p:cNvPr>
                    <p:cNvCxnSpPr/>
                    <p:nvPr/>
                  </p:nvCxnSpPr>
                  <p:spPr>
                    <a:xfrm>
                      <a:off x="6683683" y="2370690"/>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276E399E-86E7-ED4F-8242-8C007FF3BF40}"/>
                        </a:ext>
                      </a:extLst>
                    </p:cNvPr>
                    <p:cNvSpPr/>
                    <p:nvPr/>
                  </p:nvSpPr>
                  <p:spPr>
                    <a:xfrm>
                      <a:off x="5397856" y="3163962"/>
                      <a:ext cx="1134057" cy="666114"/>
                    </a:xfrm>
                    <a:prstGeom prst="roundRect">
                      <a:avLst/>
                    </a:prstGeom>
                    <a:solidFill>
                      <a:srgbClr val="BAC3A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oxySol function wql package</a:t>
                      </a:r>
                    </a:p>
                  </p:txBody>
                </p:sp>
                <p:cxnSp>
                  <p:nvCxnSpPr>
                    <p:cNvPr id="34" name="Straight Arrow Connector 33">
                      <a:extLst>
                        <a:ext uri="{FF2B5EF4-FFF2-40B4-BE49-F238E27FC236}">
                          <a16:creationId xmlns:a16="http://schemas.microsoft.com/office/drawing/2014/main" id="{BBB7B594-E508-6B4C-962C-45033E7C5580}"/>
                        </a:ext>
                      </a:extLst>
                    </p:cNvPr>
                    <p:cNvCxnSpPr>
                      <a:cxnSpLocks/>
                    </p:cNvCxnSpPr>
                    <p:nvPr/>
                  </p:nvCxnSpPr>
                  <p:spPr>
                    <a:xfrm flipH="1" flipV="1">
                      <a:off x="5976256" y="2825328"/>
                      <a:ext cx="5020" cy="430298"/>
                    </a:xfrm>
                    <a:prstGeom prst="straightConnector1">
                      <a:avLst/>
                    </a:prstGeom>
                    <a:ln w="31750">
                      <a:solidFill>
                        <a:srgbClr val="BAC3AE">
                          <a:alpha val="56000"/>
                        </a:srgb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4" name="Cross 13">
                    <a:extLst>
                      <a:ext uri="{FF2B5EF4-FFF2-40B4-BE49-F238E27FC236}">
                        <a16:creationId xmlns:a16="http://schemas.microsoft.com/office/drawing/2014/main" id="{6DF22137-9EB7-7341-8B2F-67FA0565822A}"/>
                      </a:ext>
                    </a:extLst>
                  </p:cNvPr>
                  <p:cNvSpPr/>
                  <p:nvPr/>
                </p:nvSpPr>
                <p:spPr>
                  <a:xfrm rot="2840241">
                    <a:off x="7704341" y="2274407"/>
                    <a:ext cx="271579" cy="274302"/>
                  </a:xfrm>
                  <a:prstGeom prst="plus">
                    <a:avLst>
                      <a:gd name="adj" fmla="val 4107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244F663-D539-7141-8B43-B129A4ECF48C}"/>
                      </a:ext>
                    </a:extLst>
                  </p:cNvPr>
                  <p:cNvCxnSpPr/>
                  <p:nvPr/>
                </p:nvCxnSpPr>
                <p:spPr>
                  <a:xfrm>
                    <a:off x="8745962" y="2365247"/>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664A2B53-5209-904C-872B-759865986AD7}"/>
                      </a:ext>
                    </a:extLst>
                  </p:cNvPr>
                  <p:cNvSpPr/>
                  <p:nvPr/>
                </p:nvSpPr>
                <p:spPr>
                  <a:xfrm>
                    <a:off x="9106382" y="1897887"/>
                    <a:ext cx="1335024" cy="881211"/>
                  </a:xfrm>
                  <a:prstGeom prst="roundRect">
                    <a:avLst/>
                  </a:prstGeom>
                  <a:solidFill>
                    <a:srgbClr val="598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dRESPmsr $ oxygen</a:t>
                    </a:r>
                  </a:p>
                </p:txBody>
              </p:sp>
            </p:grpSp>
            <p:sp>
              <p:nvSpPr>
                <p:cNvPr id="12" name="Rounded Rectangle 11">
                  <a:extLst>
                    <a:ext uri="{FF2B5EF4-FFF2-40B4-BE49-F238E27FC236}">
                      <a16:creationId xmlns:a16="http://schemas.microsoft.com/office/drawing/2014/main" id="{6B97C8B0-D0E9-154D-9F43-C2CB33098DA6}"/>
                    </a:ext>
                  </a:extLst>
                </p:cNvPr>
                <p:cNvSpPr/>
                <p:nvPr/>
              </p:nvSpPr>
              <p:spPr>
                <a:xfrm>
                  <a:off x="9658920" y="3164926"/>
                  <a:ext cx="677333" cy="440606"/>
                </a:xfrm>
                <a:prstGeom prst="roundRect">
                  <a:avLst/>
                </a:prstGeom>
                <a:solidFill>
                  <a:srgbClr val="4974C4">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mg</a:t>
                  </a:r>
                </a:p>
              </p:txBody>
            </p:sp>
          </p:grpSp>
          <p:sp>
            <p:nvSpPr>
              <p:cNvPr id="9" name="Cross 8">
                <a:extLst>
                  <a:ext uri="{FF2B5EF4-FFF2-40B4-BE49-F238E27FC236}">
                    <a16:creationId xmlns:a16="http://schemas.microsoft.com/office/drawing/2014/main" id="{CA26411D-64A4-FE43-866B-B049A6FE6880}"/>
                  </a:ext>
                </a:extLst>
              </p:cNvPr>
              <p:cNvSpPr/>
              <p:nvPr/>
            </p:nvSpPr>
            <p:spPr>
              <a:xfrm rot="2840241">
                <a:off x="10014868" y="2807470"/>
                <a:ext cx="271579" cy="274302"/>
              </a:xfrm>
              <a:prstGeom prst="plus">
                <a:avLst>
                  <a:gd name="adj" fmla="val 4107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0A99B8F-8FE8-7842-BE5E-53637EF611B0}"/>
                  </a:ext>
                </a:extLst>
              </p:cNvPr>
              <p:cNvSpPr/>
              <p:nvPr/>
            </p:nvSpPr>
            <p:spPr>
              <a:xfrm>
                <a:off x="10391369" y="2730420"/>
                <a:ext cx="677333" cy="440606"/>
              </a:xfrm>
              <a:prstGeom prst="roundRect">
                <a:avLst/>
              </a:prstGeom>
              <a:solidFill>
                <a:srgbClr val="6FA69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1000</a:t>
                </a:r>
              </a:p>
            </p:txBody>
          </p:sp>
        </p:grpSp>
        <p:cxnSp>
          <p:nvCxnSpPr>
            <p:cNvPr id="5" name="Straight Arrow Connector 4">
              <a:extLst>
                <a:ext uri="{FF2B5EF4-FFF2-40B4-BE49-F238E27FC236}">
                  <a16:creationId xmlns:a16="http://schemas.microsoft.com/office/drawing/2014/main" id="{74AF97E9-A144-8A44-BE1E-9C4D3141D018}"/>
                </a:ext>
              </a:extLst>
            </p:cNvPr>
            <p:cNvCxnSpPr/>
            <p:nvPr/>
          </p:nvCxnSpPr>
          <p:spPr>
            <a:xfrm>
              <a:off x="9226734" y="3057379"/>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452F4B16-AE1A-E740-AFFE-22DD7533D082}"/>
                </a:ext>
              </a:extLst>
            </p:cNvPr>
            <p:cNvSpPr/>
            <p:nvPr/>
          </p:nvSpPr>
          <p:spPr>
            <a:xfrm>
              <a:off x="9536753" y="2632606"/>
              <a:ext cx="1335024" cy="881211"/>
            </a:xfrm>
            <a:prstGeom prst="roundRect">
              <a:avLst/>
            </a:prstGeom>
            <a:solidFill>
              <a:srgbClr val="598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dRESPmsr $ oxygen</a:t>
              </a:r>
            </a:p>
          </p:txBody>
        </p:sp>
        <p:sp>
          <p:nvSpPr>
            <p:cNvPr id="7" name="Rounded Rectangle 6">
              <a:extLst>
                <a:ext uri="{FF2B5EF4-FFF2-40B4-BE49-F238E27FC236}">
                  <a16:creationId xmlns:a16="http://schemas.microsoft.com/office/drawing/2014/main" id="{F95DE757-3171-6A45-BBBF-FE22E9CD80E1}"/>
                </a:ext>
              </a:extLst>
            </p:cNvPr>
            <p:cNvSpPr/>
            <p:nvPr/>
          </p:nvSpPr>
          <p:spPr>
            <a:xfrm>
              <a:off x="10619882" y="3293514"/>
              <a:ext cx="677333" cy="440606"/>
            </a:xfrm>
            <a:prstGeom prst="roundRect">
              <a:avLst/>
            </a:prstGeom>
            <a:solidFill>
              <a:srgbClr val="4397C4">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a:t>
              </a:r>
            </a:p>
          </p:txBody>
        </p:sp>
      </p:grpSp>
    </p:spTree>
    <p:extLst>
      <p:ext uri="{BB962C8B-B14F-4D97-AF65-F5344CB8AC3E}">
        <p14:creationId xmlns:p14="http://schemas.microsoft.com/office/powerpoint/2010/main" val="1685098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745B-8AFD-2B44-9E6D-B18623E123F7}"/>
              </a:ext>
            </a:extLst>
          </p:cNvPr>
          <p:cNvSpPr>
            <a:spLocks noGrp="1"/>
          </p:cNvSpPr>
          <p:nvPr>
            <p:ph type="title"/>
          </p:nvPr>
        </p:nvSpPr>
        <p:spPr/>
        <p:txBody>
          <a:bodyPr/>
          <a:lstStyle/>
          <a:p>
            <a:r>
              <a:rPr lang="en-US" sz="2400" b="1" dirty="0"/>
              <a:t>Respirometry Data –</a:t>
            </a:r>
            <a:br>
              <a:rPr lang="en-US" b="1" dirty="0"/>
            </a:br>
            <a:r>
              <a:rPr lang="en-US" b="1" dirty="0"/>
              <a:t>Units of Time between observations</a:t>
            </a:r>
            <a:endParaRPr lang="en-US" dirty="0"/>
          </a:p>
        </p:txBody>
      </p:sp>
      <p:sp>
        <p:nvSpPr>
          <p:cNvPr id="6" name="Content Placeholder 5">
            <a:extLst>
              <a:ext uri="{FF2B5EF4-FFF2-40B4-BE49-F238E27FC236}">
                <a16:creationId xmlns:a16="http://schemas.microsoft.com/office/drawing/2014/main" id="{CBB80BC5-C1CB-0B43-B826-5EFC5A953A3F}"/>
              </a:ext>
            </a:extLst>
          </p:cNvPr>
          <p:cNvSpPr>
            <a:spLocks noGrp="1"/>
          </p:cNvSpPr>
          <p:nvPr>
            <p:ph idx="1"/>
          </p:nvPr>
        </p:nvSpPr>
        <p:spPr>
          <a:xfrm>
            <a:off x="838200" y="1690688"/>
            <a:ext cx="9693729" cy="4486275"/>
          </a:xfrm>
        </p:spPr>
        <p:txBody>
          <a:bodyPr>
            <a:normAutofit/>
          </a:bodyPr>
          <a:lstStyle/>
          <a:p>
            <a:endParaRPr lang="en-US" sz="2400" dirty="0"/>
          </a:p>
          <a:p>
            <a:r>
              <a:rPr lang="en-US" sz="2400" dirty="0"/>
              <a:t>Observations were collected from start to an elapsed 90minutes </a:t>
            </a:r>
          </a:p>
          <a:p>
            <a:r>
              <a:rPr lang="en-US" sz="2400" dirty="0"/>
              <a:t>The “delta_t” value will increase until an approximate value of ~1.5hrs.</a:t>
            </a:r>
          </a:p>
        </p:txBody>
      </p:sp>
      <p:pic>
        <p:nvPicPr>
          <p:cNvPr id="4" name="Picture 3" descr="Graphical user interface&#10;&#10;Description automatically generated">
            <a:extLst>
              <a:ext uri="{FF2B5EF4-FFF2-40B4-BE49-F238E27FC236}">
                <a16:creationId xmlns:a16="http://schemas.microsoft.com/office/drawing/2014/main" id="{A98F5F28-2D79-0443-A604-0DA41BA84C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65506" y="3407410"/>
            <a:ext cx="8260986" cy="2123222"/>
          </a:xfrm>
          <a:prstGeom prst="rect">
            <a:avLst/>
          </a:prstGeom>
          <a:noFill/>
          <a:ln>
            <a:noFill/>
          </a:ln>
        </p:spPr>
      </p:pic>
      <p:sp>
        <p:nvSpPr>
          <p:cNvPr id="5" name="TextBox 4">
            <a:extLst>
              <a:ext uri="{FF2B5EF4-FFF2-40B4-BE49-F238E27FC236}">
                <a16:creationId xmlns:a16="http://schemas.microsoft.com/office/drawing/2014/main" id="{AEFDB7B9-5BF0-9648-A189-C418336EB542}"/>
              </a:ext>
            </a:extLst>
          </p:cNvPr>
          <p:cNvSpPr txBox="1"/>
          <p:nvPr/>
        </p:nvSpPr>
        <p:spPr>
          <a:xfrm>
            <a:off x="3869871" y="5853797"/>
            <a:ext cx="4452257" cy="646331"/>
          </a:xfrm>
          <a:prstGeom prst="rect">
            <a:avLst/>
          </a:prstGeom>
          <a:noFill/>
        </p:spPr>
        <p:txBody>
          <a:bodyPr wrap="square" rtlCol="0">
            <a:spAutoFit/>
          </a:bodyPr>
          <a:lstStyle/>
          <a:p>
            <a:pPr algn="ctr"/>
            <a:r>
              <a:rPr lang="en-US" b="1" dirty="0"/>
              <a:t>Units of Time “delta_t”</a:t>
            </a:r>
            <a:endParaRPr lang="en-US" dirty="0"/>
          </a:p>
          <a:p>
            <a:pPr algn="ctr"/>
            <a:r>
              <a:rPr lang="en-US" b="1" dirty="0"/>
              <a:t>Cumulative Amount of Time (.00hr)</a:t>
            </a:r>
            <a:r>
              <a:rPr lang="en-US" dirty="0">
                <a:effectLst/>
              </a:rPr>
              <a:t> </a:t>
            </a:r>
            <a:endParaRPr lang="en-US" dirty="0"/>
          </a:p>
        </p:txBody>
      </p:sp>
    </p:spTree>
    <p:extLst>
      <p:ext uri="{BB962C8B-B14F-4D97-AF65-F5344CB8AC3E}">
        <p14:creationId xmlns:p14="http://schemas.microsoft.com/office/powerpoint/2010/main" val="545881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817AC-855F-264C-B04D-470B6D3E48BC}"/>
              </a:ext>
            </a:extLst>
          </p:cNvPr>
          <p:cNvSpPr>
            <a:spLocks noGrp="1"/>
          </p:cNvSpPr>
          <p:nvPr>
            <p:ph type="title"/>
          </p:nvPr>
        </p:nvSpPr>
        <p:spPr/>
        <p:txBody>
          <a:bodyPr/>
          <a:lstStyle/>
          <a:p>
            <a:r>
              <a:rPr lang="en-US" sz="2400" b="1" dirty="0"/>
              <a:t>Respirometry Data –</a:t>
            </a:r>
            <a:br>
              <a:rPr lang="en-US" b="1" dirty="0"/>
            </a:br>
            <a:r>
              <a:rPr lang="en-US" b="1" dirty="0"/>
              <a:t>Dataframe &amp; variable generation</a:t>
            </a:r>
            <a:endParaRPr lang="en-US" dirty="0"/>
          </a:p>
        </p:txBody>
      </p:sp>
      <p:grpSp>
        <p:nvGrpSpPr>
          <p:cNvPr id="30" name="Group 29">
            <a:extLst>
              <a:ext uri="{FF2B5EF4-FFF2-40B4-BE49-F238E27FC236}">
                <a16:creationId xmlns:a16="http://schemas.microsoft.com/office/drawing/2014/main" id="{877DD98E-7375-B445-B064-4E6DC671A213}"/>
              </a:ext>
            </a:extLst>
          </p:cNvPr>
          <p:cNvGrpSpPr/>
          <p:nvPr/>
        </p:nvGrpSpPr>
        <p:grpSpPr>
          <a:xfrm>
            <a:off x="151319" y="3429000"/>
            <a:ext cx="11654238" cy="1699226"/>
            <a:chOff x="-2640867" y="2921760"/>
            <a:chExt cx="14306956" cy="1856425"/>
          </a:xfrm>
        </p:grpSpPr>
        <p:sp>
          <p:nvSpPr>
            <p:cNvPr id="3" name="Rounded Rectangle 2">
              <a:extLst>
                <a:ext uri="{FF2B5EF4-FFF2-40B4-BE49-F238E27FC236}">
                  <a16:creationId xmlns:a16="http://schemas.microsoft.com/office/drawing/2014/main" id="{B71109C3-E377-5A4D-967F-2173570F7279}"/>
                </a:ext>
              </a:extLst>
            </p:cNvPr>
            <p:cNvSpPr/>
            <p:nvPr/>
          </p:nvSpPr>
          <p:spPr>
            <a:xfrm>
              <a:off x="-2640867" y="2948515"/>
              <a:ext cx="1335024" cy="881211"/>
            </a:xfrm>
            <a:prstGeom prst="roundRect">
              <a:avLst/>
            </a:prstGeom>
            <a:solidFill>
              <a:srgbClr val="598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dRESPmsr $ oxygen</a:t>
              </a:r>
            </a:p>
          </p:txBody>
        </p:sp>
        <p:sp>
          <p:nvSpPr>
            <p:cNvPr id="4" name="Rounded Rectangle 3">
              <a:extLst>
                <a:ext uri="{FF2B5EF4-FFF2-40B4-BE49-F238E27FC236}">
                  <a16:creationId xmlns:a16="http://schemas.microsoft.com/office/drawing/2014/main" id="{C9587391-6077-004D-8A68-9F131895E976}"/>
                </a:ext>
              </a:extLst>
            </p:cNvPr>
            <p:cNvSpPr/>
            <p:nvPr/>
          </p:nvSpPr>
          <p:spPr>
            <a:xfrm>
              <a:off x="-1557738" y="3609423"/>
              <a:ext cx="677333" cy="440606"/>
            </a:xfrm>
            <a:prstGeom prst="roundRect">
              <a:avLst/>
            </a:prstGeom>
            <a:solidFill>
              <a:srgbClr val="4397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a:t>
              </a:r>
            </a:p>
          </p:txBody>
        </p:sp>
        <p:sp>
          <p:nvSpPr>
            <p:cNvPr id="5" name="Rounded Rectangle 4">
              <a:extLst>
                <a:ext uri="{FF2B5EF4-FFF2-40B4-BE49-F238E27FC236}">
                  <a16:creationId xmlns:a16="http://schemas.microsoft.com/office/drawing/2014/main" id="{20C6A398-6D3D-EE49-8650-73428BB165CE}"/>
                </a:ext>
              </a:extLst>
            </p:cNvPr>
            <p:cNvSpPr/>
            <p:nvPr/>
          </p:nvSpPr>
          <p:spPr>
            <a:xfrm>
              <a:off x="-623305" y="4112071"/>
              <a:ext cx="1134057" cy="666114"/>
            </a:xfrm>
            <a:prstGeom prst="roundRect">
              <a:avLst/>
            </a:prstGeom>
            <a:solidFill>
              <a:srgbClr val="BAC3AE">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rPr>
                <a:t>Slope function</a:t>
              </a:r>
            </a:p>
          </p:txBody>
        </p:sp>
        <p:sp>
          <p:nvSpPr>
            <p:cNvPr id="6" name="Rounded Rectangle 5">
              <a:extLst>
                <a:ext uri="{FF2B5EF4-FFF2-40B4-BE49-F238E27FC236}">
                  <a16:creationId xmlns:a16="http://schemas.microsoft.com/office/drawing/2014/main" id="{96DD72D8-A2F0-BC4F-A3DF-98B99A41B95B}"/>
                </a:ext>
              </a:extLst>
            </p:cNvPr>
            <p:cNvSpPr/>
            <p:nvPr/>
          </p:nvSpPr>
          <p:spPr>
            <a:xfrm>
              <a:off x="-519305" y="3040802"/>
              <a:ext cx="905696" cy="354230"/>
            </a:xfrm>
            <a:prstGeom prst="roundRect">
              <a:avLst/>
            </a:prstGeom>
            <a:solidFill>
              <a:srgbClr val="4397C4">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a:t>
              </a:r>
            </a:p>
          </p:txBody>
        </p:sp>
        <p:sp>
          <p:nvSpPr>
            <p:cNvPr id="7" name="Rounded Rectangle 6">
              <a:extLst>
                <a:ext uri="{FF2B5EF4-FFF2-40B4-BE49-F238E27FC236}">
                  <a16:creationId xmlns:a16="http://schemas.microsoft.com/office/drawing/2014/main" id="{DA0B9243-9D30-3E45-83C8-34F82F5F5D24}"/>
                </a:ext>
              </a:extLst>
            </p:cNvPr>
            <p:cNvSpPr/>
            <p:nvPr/>
          </p:nvSpPr>
          <p:spPr>
            <a:xfrm>
              <a:off x="-519305" y="3436108"/>
              <a:ext cx="912786" cy="413093"/>
            </a:xfrm>
            <a:prstGeom prst="roundRect">
              <a:avLst/>
            </a:prstGeom>
            <a:solidFill>
              <a:srgbClr val="C0C49B">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.00 minutes</a:t>
              </a:r>
            </a:p>
          </p:txBody>
        </p:sp>
        <p:sp>
          <p:nvSpPr>
            <p:cNvPr id="8" name="Rounded Rectangle 7">
              <a:extLst>
                <a:ext uri="{FF2B5EF4-FFF2-40B4-BE49-F238E27FC236}">
                  <a16:creationId xmlns:a16="http://schemas.microsoft.com/office/drawing/2014/main" id="{10127B29-DAC3-2542-8003-FA019F25FB4C}"/>
                </a:ext>
              </a:extLst>
            </p:cNvPr>
            <p:cNvSpPr/>
            <p:nvPr/>
          </p:nvSpPr>
          <p:spPr>
            <a:xfrm>
              <a:off x="838200" y="2965279"/>
              <a:ext cx="1335023" cy="927441"/>
            </a:xfrm>
            <a:prstGeom prst="roundRect">
              <a:avLst/>
            </a:prstGeom>
            <a:solidFill>
              <a:srgbClr val="C4B178">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cSlopes</a:t>
              </a:r>
            </a:p>
          </p:txBody>
        </p:sp>
        <p:cxnSp>
          <p:nvCxnSpPr>
            <p:cNvPr id="9" name="Straight Arrow Connector 8">
              <a:extLst>
                <a:ext uri="{FF2B5EF4-FFF2-40B4-BE49-F238E27FC236}">
                  <a16:creationId xmlns:a16="http://schemas.microsoft.com/office/drawing/2014/main" id="{34AFD581-7F77-1542-8F94-6A9C07038686}"/>
                </a:ext>
              </a:extLst>
            </p:cNvPr>
            <p:cNvCxnSpPr/>
            <p:nvPr/>
          </p:nvCxnSpPr>
          <p:spPr>
            <a:xfrm>
              <a:off x="-988736" y="3373288"/>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F5EB2C7-DB9B-6D46-A5DC-37C64B05EFBB}"/>
                </a:ext>
              </a:extLst>
            </p:cNvPr>
            <p:cNvCxnSpPr/>
            <p:nvPr/>
          </p:nvCxnSpPr>
          <p:spPr>
            <a:xfrm>
              <a:off x="497164" y="3373288"/>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0D703209-05F8-2849-A0C5-851E37B7E139}"/>
                </a:ext>
              </a:extLst>
            </p:cNvPr>
            <p:cNvSpPr/>
            <p:nvPr/>
          </p:nvSpPr>
          <p:spPr>
            <a:xfrm>
              <a:off x="1957787" y="3609423"/>
              <a:ext cx="677333" cy="440606"/>
            </a:xfrm>
            <a:prstGeom prst="roundRect">
              <a:avLst/>
            </a:prstGeom>
            <a:solidFill>
              <a:srgbClr val="C4A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µg/min</a:t>
              </a:r>
            </a:p>
          </p:txBody>
        </p:sp>
        <p:sp>
          <p:nvSpPr>
            <p:cNvPr id="12" name="Rounded Rectangle 11">
              <a:extLst>
                <a:ext uri="{FF2B5EF4-FFF2-40B4-BE49-F238E27FC236}">
                  <a16:creationId xmlns:a16="http://schemas.microsoft.com/office/drawing/2014/main" id="{3CC7D593-0F6B-8042-8075-D8338E9EC38B}"/>
                </a:ext>
              </a:extLst>
            </p:cNvPr>
            <p:cNvSpPr/>
            <p:nvPr/>
          </p:nvSpPr>
          <p:spPr>
            <a:xfrm>
              <a:off x="2894470" y="2976270"/>
              <a:ext cx="1335023" cy="927441"/>
            </a:xfrm>
            <a:prstGeom prst="roundRect">
              <a:avLst/>
            </a:prstGeom>
            <a:solidFill>
              <a:srgbClr val="C48C7C">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(correction via) Blank Mean values (per trial) </a:t>
              </a:r>
            </a:p>
          </p:txBody>
        </p:sp>
        <p:cxnSp>
          <p:nvCxnSpPr>
            <p:cNvPr id="13" name="Straight Arrow Connector 12">
              <a:extLst>
                <a:ext uri="{FF2B5EF4-FFF2-40B4-BE49-F238E27FC236}">
                  <a16:creationId xmlns:a16="http://schemas.microsoft.com/office/drawing/2014/main" id="{5BB32A42-CD1E-8C46-9DE3-530025CC893B}"/>
                </a:ext>
              </a:extLst>
            </p:cNvPr>
            <p:cNvCxnSpPr/>
            <p:nvPr/>
          </p:nvCxnSpPr>
          <p:spPr>
            <a:xfrm>
              <a:off x="2516464" y="3373288"/>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4D5912-098D-6A4A-B60D-E3CCB77E69DE}"/>
                </a:ext>
              </a:extLst>
            </p:cNvPr>
            <p:cNvCxnSpPr/>
            <p:nvPr/>
          </p:nvCxnSpPr>
          <p:spPr>
            <a:xfrm>
              <a:off x="4345264" y="3373288"/>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77760B50-142C-C440-BA82-A57CCBBE0615}"/>
                </a:ext>
              </a:extLst>
            </p:cNvPr>
            <p:cNvSpPr/>
            <p:nvPr/>
          </p:nvSpPr>
          <p:spPr>
            <a:xfrm>
              <a:off x="4719099" y="2994405"/>
              <a:ext cx="1335023" cy="424772"/>
            </a:xfrm>
            <a:prstGeom prst="roundRect">
              <a:avLst/>
            </a:prstGeom>
            <a:solidFill>
              <a:srgbClr val="C4849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Corrected Slope Values</a:t>
              </a:r>
            </a:p>
          </p:txBody>
        </p:sp>
        <p:sp>
          <p:nvSpPr>
            <p:cNvPr id="16" name="Rounded Rectangle 15">
              <a:extLst>
                <a:ext uri="{FF2B5EF4-FFF2-40B4-BE49-F238E27FC236}">
                  <a16:creationId xmlns:a16="http://schemas.microsoft.com/office/drawing/2014/main" id="{45FD584E-7261-0C4A-B767-236B020631D7}"/>
                </a:ext>
              </a:extLst>
            </p:cNvPr>
            <p:cNvSpPr/>
            <p:nvPr/>
          </p:nvSpPr>
          <p:spPr>
            <a:xfrm>
              <a:off x="4719099" y="3440538"/>
              <a:ext cx="1335023" cy="424772"/>
            </a:xfrm>
            <a:prstGeom prst="roundRect">
              <a:avLst/>
            </a:prstGeom>
            <a:solidFill>
              <a:srgbClr val="B3839E">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Animal Wet Weight</a:t>
              </a:r>
            </a:p>
          </p:txBody>
        </p:sp>
        <p:sp>
          <p:nvSpPr>
            <p:cNvPr id="17" name="Rounded Rectangle 16">
              <a:extLst>
                <a:ext uri="{FF2B5EF4-FFF2-40B4-BE49-F238E27FC236}">
                  <a16:creationId xmlns:a16="http://schemas.microsoft.com/office/drawing/2014/main" id="{06579558-DCD7-FA41-B422-60B6FC2BED9C}"/>
                </a:ext>
              </a:extLst>
            </p:cNvPr>
            <p:cNvSpPr/>
            <p:nvPr/>
          </p:nvSpPr>
          <p:spPr>
            <a:xfrm>
              <a:off x="5852516" y="3197804"/>
              <a:ext cx="634754" cy="309606"/>
            </a:xfrm>
            <a:prstGeom prst="roundRect">
              <a:avLst/>
            </a:prstGeom>
            <a:solidFill>
              <a:srgbClr val="C4A37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µg/min</a:t>
              </a:r>
            </a:p>
          </p:txBody>
        </p:sp>
        <p:sp>
          <p:nvSpPr>
            <p:cNvPr id="18" name="Rounded Rectangle 17">
              <a:extLst>
                <a:ext uri="{FF2B5EF4-FFF2-40B4-BE49-F238E27FC236}">
                  <a16:creationId xmlns:a16="http://schemas.microsoft.com/office/drawing/2014/main" id="{7EA88DC3-ECA9-4B4A-81AF-05DAC2330643}"/>
                </a:ext>
              </a:extLst>
            </p:cNvPr>
            <p:cNvSpPr/>
            <p:nvPr/>
          </p:nvSpPr>
          <p:spPr>
            <a:xfrm>
              <a:off x="5852516" y="3656770"/>
              <a:ext cx="634754" cy="309606"/>
            </a:xfrm>
            <a:prstGeom prst="roundRect">
              <a:avLst/>
            </a:prstGeom>
            <a:solidFill>
              <a:srgbClr val="9E8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mg</a:t>
              </a:r>
            </a:p>
          </p:txBody>
        </p:sp>
        <p:sp>
          <p:nvSpPr>
            <p:cNvPr id="19" name="Rounded Rectangle 18">
              <a:extLst>
                <a:ext uri="{FF2B5EF4-FFF2-40B4-BE49-F238E27FC236}">
                  <a16:creationId xmlns:a16="http://schemas.microsoft.com/office/drawing/2014/main" id="{A62EA9DD-546A-B047-9539-88E3CE8A6DAF}"/>
                </a:ext>
              </a:extLst>
            </p:cNvPr>
            <p:cNvSpPr/>
            <p:nvPr/>
          </p:nvSpPr>
          <p:spPr>
            <a:xfrm>
              <a:off x="6873025" y="3663461"/>
              <a:ext cx="598017" cy="296223"/>
            </a:xfrm>
            <a:prstGeom prst="roundRect">
              <a:avLst/>
            </a:prstGeom>
            <a:solidFill>
              <a:srgbClr val="6FA69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1000</a:t>
              </a:r>
            </a:p>
          </p:txBody>
        </p:sp>
        <p:sp>
          <p:nvSpPr>
            <p:cNvPr id="20" name="Cross 19">
              <a:extLst>
                <a:ext uri="{FF2B5EF4-FFF2-40B4-BE49-F238E27FC236}">
                  <a16:creationId xmlns:a16="http://schemas.microsoft.com/office/drawing/2014/main" id="{F693DA2C-3E14-474A-BED9-27F42FCC3D3F}"/>
                </a:ext>
              </a:extLst>
            </p:cNvPr>
            <p:cNvSpPr/>
            <p:nvPr/>
          </p:nvSpPr>
          <p:spPr>
            <a:xfrm rot="2840241">
              <a:off x="6544358" y="3679459"/>
              <a:ext cx="271579" cy="274302"/>
            </a:xfrm>
            <a:prstGeom prst="plus">
              <a:avLst>
                <a:gd name="adj" fmla="val 4107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DA94D95-8327-734F-B3CC-4FEE09523DA4}"/>
                </a:ext>
              </a:extLst>
            </p:cNvPr>
            <p:cNvSpPr/>
            <p:nvPr/>
          </p:nvSpPr>
          <p:spPr>
            <a:xfrm>
              <a:off x="7677145" y="2921760"/>
              <a:ext cx="1335023" cy="424772"/>
            </a:xfrm>
            <a:prstGeom prst="roundRect">
              <a:avLst/>
            </a:prstGeom>
            <a:solidFill>
              <a:srgbClr val="C48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Corrected Slope Values</a:t>
              </a:r>
            </a:p>
          </p:txBody>
        </p:sp>
        <p:sp>
          <p:nvSpPr>
            <p:cNvPr id="22" name="Rounded Rectangle 21">
              <a:extLst>
                <a:ext uri="{FF2B5EF4-FFF2-40B4-BE49-F238E27FC236}">
                  <a16:creationId xmlns:a16="http://schemas.microsoft.com/office/drawing/2014/main" id="{27804B33-F2B8-0A4E-AB7D-0028BDA3FA0E}"/>
                </a:ext>
              </a:extLst>
            </p:cNvPr>
            <p:cNvSpPr/>
            <p:nvPr/>
          </p:nvSpPr>
          <p:spPr>
            <a:xfrm>
              <a:off x="8694791" y="3178093"/>
              <a:ext cx="634754" cy="309606"/>
            </a:xfrm>
            <a:prstGeom prst="roundRect">
              <a:avLst/>
            </a:prstGeom>
            <a:solidFill>
              <a:srgbClr val="C4A371">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µg/min</a:t>
              </a:r>
            </a:p>
          </p:txBody>
        </p:sp>
        <p:sp>
          <p:nvSpPr>
            <p:cNvPr id="23" name="Rounded Rectangle 22">
              <a:extLst>
                <a:ext uri="{FF2B5EF4-FFF2-40B4-BE49-F238E27FC236}">
                  <a16:creationId xmlns:a16="http://schemas.microsoft.com/office/drawing/2014/main" id="{D2A786B0-E20B-A540-B5B1-82764D7A148B}"/>
                </a:ext>
              </a:extLst>
            </p:cNvPr>
            <p:cNvSpPr/>
            <p:nvPr/>
          </p:nvSpPr>
          <p:spPr>
            <a:xfrm>
              <a:off x="7686868" y="3568434"/>
              <a:ext cx="1335023" cy="424772"/>
            </a:xfrm>
            <a:prstGeom prst="roundRect">
              <a:avLst/>
            </a:prstGeom>
            <a:solidFill>
              <a:srgbClr val="B3839E">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Animal Wet Weight</a:t>
              </a:r>
            </a:p>
          </p:txBody>
        </p:sp>
        <p:sp>
          <p:nvSpPr>
            <p:cNvPr id="24" name="Rounded Rectangle 23">
              <a:extLst>
                <a:ext uri="{FF2B5EF4-FFF2-40B4-BE49-F238E27FC236}">
                  <a16:creationId xmlns:a16="http://schemas.microsoft.com/office/drawing/2014/main" id="{D1A47721-3837-3B4E-8C30-B8DC711E7195}"/>
                </a:ext>
              </a:extLst>
            </p:cNvPr>
            <p:cNvSpPr/>
            <p:nvPr/>
          </p:nvSpPr>
          <p:spPr>
            <a:xfrm>
              <a:off x="8694791" y="3812687"/>
              <a:ext cx="634754" cy="309606"/>
            </a:xfrm>
            <a:prstGeom prst="roundRect">
              <a:avLst/>
            </a:prstGeom>
            <a:solidFill>
              <a:srgbClr val="9E8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a:t>
              </a:r>
            </a:p>
          </p:txBody>
        </p:sp>
        <p:cxnSp>
          <p:nvCxnSpPr>
            <p:cNvPr id="25" name="Straight Arrow Connector 24">
              <a:extLst>
                <a:ext uri="{FF2B5EF4-FFF2-40B4-BE49-F238E27FC236}">
                  <a16:creationId xmlns:a16="http://schemas.microsoft.com/office/drawing/2014/main" id="{B1B32BD8-7C60-CF4A-A764-23BEFFEB7EA7}"/>
                </a:ext>
              </a:extLst>
            </p:cNvPr>
            <p:cNvCxnSpPr/>
            <p:nvPr/>
          </p:nvCxnSpPr>
          <p:spPr>
            <a:xfrm>
              <a:off x="7428804" y="3436108"/>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83659C08-582B-EB41-9676-B863C543EE95}"/>
                </a:ext>
              </a:extLst>
            </p:cNvPr>
            <p:cNvSpPr/>
            <p:nvPr/>
          </p:nvSpPr>
          <p:spPr>
            <a:xfrm>
              <a:off x="9835360" y="3045284"/>
              <a:ext cx="914400" cy="914400"/>
            </a:xfrm>
            <a:prstGeom prst="roundRect">
              <a:avLst/>
            </a:prstGeom>
            <a:solidFill>
              <a:srgbClr val="916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Final slope values</a:t>
              </a:r>
            </a:p>
          </p:txBody>
        </p:sp>
        <p:cxnSp>
          <p:nvCxnSpPr>
            <p:cNvPr id="27" name="Straight Arrow Connector 26">
              <a:extLst>
                <a:ext uri="{FF2B5EF4-FFF2-40B4-BE49-F238E27FC236}">
                  <a16:creationId xmlns:a16="http://schemas.microsoft.com/office/drawing/2014/main" id="{1824DC35-C888-1145-8556-0E44B1F0DE76}"/>
                </a:ext>
              </a:extLst>
            </p:cNvPr>
            <p:cNvCxnSpPr/>
            <p:nvPr/>
          </p:nvCxnSpPr>
          <p:spPr>
            <a:xfrm>
              <a:off x="9577296" y="3502484"/>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800F549F-346D-7E42-ADD9-EABAE9D04C00}"/>
                </a:ext>
              </a:extLst>
            </p:cNvPr>
            <p:cNvSpPr/>
            <p:nvPr/>
          </p:nvSpPr>
          <p:spPr>
            <a:xfrm>
              <a:off x="10605280" y="3700709"/>
              <a:ext cx="1060804" cy="309595"/>
            </a:xfrm>
            <a:prstGeom prst="roundRect">
              <a:avLst/>
            </a:prstGeom>
            <a:solidFill>
              <a:srgbClr val="7E8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µg oxygen/min</a:t>
              </a:r>
            </a:p>
          </p:txBody>
        </p:sp>
        <p:sp>
          <p:nvSpPr>
            <p:cNvPr id="29" name="Rounded Rectangle 28">
              <a:extLst>
                <a:ext uri="{FF2B5EF4-FFF2-40B4-BE49-F238E27FC236}">
                  <a16:creationId xmlns:a16="http://schemas.microsoft.com/office/drawing/2014/main" id="{5A2EC9EB-D9F2-9C40-860D-0F522E7C24F3}"/>
                </a:ext>
              </a:extLst>
            </p:cNvPr>
            <p:cNvSpPr/>
            <p:nvPr/>
          </p:nvSpPr>
          <p:spPr>
            <a:xfrm>
              <a:off x="10605285" y="3993206"/>
              <a:ext cx="1060804" cy="309595"/>
            </a:xfrm>
            <a:prstGeom prst="roundRect">
              <a:avLst/>
            </a:prstGeom>
            <a:solidFill>
              <a:srgbClr val="6D7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µg Krill Tissue</a:t>
              </a:r>
            </a:p>
          </p:txBody>
        </p:sp>
      </p:grpSp>
    </p:spTree>
    <p:extLst>
      <p:ext uri="{BB962C8B-B14F-4D97-AF65-F5344CB8AC3E}">
        <p14:creationId xmlns:p14="http://schemas.microsoft.com/office/powerpoint/2010/main" val="381204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9718C-2C96-6849-B2E2-EDA96CFD9292}"/>
              </a:ext>
            </a:extLst>
          </p:cNvPr>
          <p:cNvSpPr>
            <a:spLocks noGrp="1"/>
          </p:cNvSpPr>
          <p:nvPr>
            <p:ph type="title"/>
          </p:nvPr>
        </p:nvSpPr>
        <p:spPr/>
        <p:txBody>
          <a:bodyPr/>
          <a:lstStyle/>
          <a:p>
            <a:r>
              <a:rPr lang="en-US" sz="2400" b="1" dirty="0"/>
              <a:t>Respirometry Data –</a:t>
            </a:r>
            <a:br>
              <a:rPr lang="en-US" b="1" dirty="0"/>
            </a:br>
            <a:r>
              <a:rPr lang="en-US" b="1" dirty="0"/>
              <a:t>Dataframe &amp; variable generation</a:t>
            </a:r>
            <a:endParaRPr lang="en-US" dirty="0"/>
          </a:p>
        </p:txBody>
      </p:sp>
      <p:grpSp>
        <p:nvGrpSpPr>
          <p:cNvPr id="3" name="Group 2">
            <a:extLst>
              <a:ext uri="{FF2B5EF4-FFF2-40B4-BE49-F238E27FC236}">
                <a16:creationId xmlns:a16="http://schemas.microsoft.com/office/drawing/2014/main" id="{CE2B04E3-74BC-EB42-A84B-91776AE29EAD}"/>
              </a:ext>
            </a:extLst>
          </p:cNvPr>
          <p:cNvGrpSpPr/>
          <p:nvPr/>
        </p:nvGrpSpPr>
        <p:grpSpPr>
          <a:xfrm>
            <a:off x="660281" y="3184273"/>
            <a:ext cx="10871438" cy="2317392"/>
            <a:chOff x="427939" y="1518759"/>
            <a:chExt cx="10871438" cy="2317392"/>
          </a:xfrm>
        </p:grpSpPr>
        <p:grpSp>
          <p:nvGrpSpPr>
            <p:cNvPr id="4" name="Group 3">
              <a:extLst>
                <a:ext uri="{FF2B5EF4-FFF2-40B4-BE49-F238E27FC236}">
                  <a16:creationId xmlns:a16="http://schemas.microsoft.com/office/drawing/2014/main" id="{7BE58FDE-3440-3E4B-90AF-91971007C186}"/>
                </a:ext>
              </a:extLst>
            </p:cNvPr>
            <p:cNvGrpSpPr/>
            <p:nvPr/>
          </p:nvGrpSpPr>
          <p:grpSpPr>
            <a:xfrm>
              <a:off x="427939" y="1518759"/>
              <a:ext cx="10871438" cy="2317392"/>
              <a:chOff x="427939" y="1518759"/>
              <a:chExt cx="10871438" cy="2317392"/>
            </a:xfrm>
          </p:grpSpPr>
          <p:grpSp>
            <p:nvGrpSpPr>
              <p:cNvPr id="6" name="Group 5">
                <a:extLst>
                  <a:ext uri="{FF2B5EF4-FFF2-40B4-BE49-F238E27FC236}">
                    <a16:creationId xmlns:a16="http://schemas.microsoft.com/office/drawing/2014/main" id="{03F1DEFE-3A22-EF40-9EB7-0847524ABEA3}"/>
                  </a:ext>
                </a:extLst>
              </p:cNvPr>
              <p:cNvGrpSpPr/>
              <p:nvPr/>
            </p:nvGrpSpPr>
            <p:grpSpPr>
              <a:xfrm>
                <a:off x="427939" y="1518759"/>
                <a:ext cx="10871438" cy="1200533"/>
                <a:chOff x="427939" y="1518759"/>
                <a:chExt cx="10871438" cy="1200533"/>
              </a:xfrm>
            </p:grpSpPr>
            <p:sp>
              <p:nvSpPr>
                <p:cNvPr id="8" name="Rounded Rectangle 7">
                  <a:extLst>
                    <a:ext uri="{FF2B5EF4-FFF2-40B4-BE49-F238E27FC236}">
                      <a16:creationId xmlns:a16="http://schemas.microsoft.com/office/drawing/2014/main" id="{518DE57A-1220-D341-ACE1-8642A84ED004}"/>
                    </a:ext>
                  </a:extLst>
                </p:cNvPr>
                <p:cNvSpPr/>
                <p:nvPr/>
              </p:nvSpPr>
              <p:spPr>
                <a:xfrm>
                  <a:off x="427939" y="1562278"/>
                  <a:ext cx="1335023" cy="927441"/>
                </a:xfrm>
                <a:prstGeom prst="roundRect">
                  <a:avLst/>
                </a:prstGeom>
                <a:solidFill>
                  <a:srgbClr val="C4B178">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cSlopes</a:t>
                  </a:r>
                </a:p>
              </p:txBody>
            </p:sp>
            <p:sp>
              <p:nvSpPr>
                <p:cNvPr id="9" name="Rounded Rectangle 8">
                  <a:extLst>
                    <a:ext uri="{FF2B5EF4-FFF2-40B4-BE49-F238E27FC236}">
                      <a16:creationId xmlns:a16="http://schemas.microsoft.com/office/drawing/2014/main" id="{BF74F16D-5780-5143-A461-EAFB7D4002A6}"/>
                    </a:ext>
                  </a:extLst>
                </p:cNvPr>
                <p:cNvSpPr/>
                <p:nvPr/>
              </p:nvSpPr>
              <p:spPr>
                <a:xfrm>
                  <a:off x="1547526" y="2206422"/>
                  <a:ext cx="677333" cy="440606"/>
                </a:xfrm>
                <a:prstGeom prst="roundRect">
                  <a:avLst/>
                </a:prstGeom>
                <a:solidFill>
                  <a:srgbClr val="C4A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µg/min</a:t>
                  </a:r>
                </a:p>
              </p:txBody>
            </p:sp>
            <p:sp>
              <p:nvSpPr>
                <p:cNvPr id="10" name="Rounded Rectangle 9">
                  <a:extLst>
                    <a:ext uri="{FF2B5EF4-FFF2-40B4-BE49-F238E27FC236}">
                      <a16:creationId xmlns:a16="http://schemas.microsoft.com/office/drawing/2014/main" id="{5D912A5A-7CCC-9441-9021-933D899583CE}"/>
                    </a:ext>
                  </a:extLst>
                </p:cNvPr>
                <p:cNvSpPr/>
                <p:nvPr/>
              </p:nvSpPr>
              <p:spPr>
                <a:xfrm>
                  <a:off x="2484209" y="1573269"/>
                  <a:ext cx="1335023" cy="927441"/>
                </a:xfrm>
                <a:prstGeom prst="roundRect">
                  <a:avLst/>
                </a:prstGeom>
                <a:solidFill>
                  <a:srgbClr val="C48C7C">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(correction via) Blank Mean values (per trial) </a:t>
                  </a:r>
                </a:p>
              </p:txBody>
            </p:sp>
            <p:cxnSp>
              <p:nvCxnSpPr>
                <p:cNvPr id="11" name="Straight Arrow Connector 10">
                  <a:extLst>
                    <a:ext uri="{FF2B5EF4-FFF2-40B4-BE49-F238E27FC236}">
                      <a16:creationId xmlns:a16="http://schemas.microsoft.com/office/drawing/2014/main" id="{1DFDA13A-9937-EF4A-9495-4B394F7D44A0}"/>
                    </a:ext>
                  </a:extLst>
                </p:cNvPr>
                <p:cNvCxnSpPr/>
                <p:nvPr/>
              </p:nvCxnSpPr>
              <p:spPr>
                <a:xfrm>
                  <a:off x="2106203" y="1970287"/>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E78F96-1215-384E-B40B-F9D37CF7FF9C}"/>
                    </a:ext>
                  </a:extLst>
                </p:cNvPr>
                <p:cNvCxnSpPr/>
                <p:nvPr/>
              </p:nvCxnSpPr>
              <p:spPr>
                <a:xfrm>
                  <a:off x="3935003" y="1970287"/>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1EA0DF58-D06C-CA44-90C6-D00FD2E6DF6F}"/>
                    </a:ext>
                  </a:extLst>
                </p:cNvPr>
                <p:cNvSpPr/>
                <p:nvPr/>
              </p:nvSpPr>
              <p:spPr>
                <a:xfrm>
                  <a:off x="4308838" y="1591404"/>
                  <a:ext cx="1335023" cy="424772"/>
                </a:xfrm>
                <a:prstGeom prst="roundRect">
                  <a:avLst/>
                </a:prstGeom>
                <a:solidFill>
                  <a:srgbClr val="C4849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Corrected Slope Values</a:t>
                  </a:r>
                </a:p>
              </p:txBody>
            </p:sp>
            <p:sp>
              <p:nvSpPr>
                <p:cNvPr id="14" name="Rounded Rectangle 13">
                  <a:extLst>
                    <a:ext uri="{FF2B5EF4-FFF2-40B4-BE49-F238E27FC236}">
                      <a16:creationId xmlns:a16="http://schemas.microsoft.com/office/drawing/2014/main" id="{4F7CEDAE-D59F-E14F-B097-7B8F0E5558AA}"/>
                    </a:ext>
                  </a:extLst>
                </p:cNvPr>
                <p:cNvSpPr/>
                <p:nvPr/>
              </p:nvSpPr>
              <p:spPr>
                <a:xfrm>
                  <a:off x="4308838" y="2037537"/>
                  <a:ext cx="1335023" cy="424772"/>
                </a:xfrm>
                <a:prstGeom prst="roundRect">
                  <a:avLst/>
                </a:prstGeom>
                <a:solidFill>
                  <a:srgbClr val="B3839E">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Animal Wet Weight</a:t>
                  </a:r>
                </a:p>
              </p:txBody>
            </p:sp>
            <p:sp>
              <p:nvSpPr>
                <p:cNvPr id="15" name="Rounded Rectangle 14">
                  <a:extLst>
                    <a:ext uri="{FF2B5EF4-FFF2-40B4-BE49-F238E27FC236}">
                      <a16:creationId xmlns:a16="http://schemas.microsoft.com/office/drawing/2014/main" id="{EBE6722C-4FA2-864A-B17A-9C0FB3597028}"/>
                    </a:ext>
                  </a:extLst>
                </p:cNvPr>
                <p:cNvSpPr/>
                <p:nvPr/>
              </p:nvSpPr>
              <p:spPr>
                <a:xfrm>
                  <a:off x="5442255" y="1794803"/>
                  <a:ext cx="634754" cy="309606"/>
                </a:xfrm>
                <a:prstGeom prst="roundRect">
                  <a:avLst/>
                </a:prstGeom>
                <a:solidFill>
                  <a:srgbClr val="C4A37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µg/min</a:t>
                  </a:r>
                </a:p>
              </p:txBody>
            </p:sp>
            <p:sp>
              <p:nvSpPr>
                <p:cNvPr id="16" name="Rounded Rectangle 15">
                  <a:extLst>
                    <a:ext uri="{FF2B5EF4-FFF2-40B4-BE49-F238E27FC236}">
                      <a16:creationId xmlns:a16="http://schemas.microsoft.com/office/drawing/2014/main" id="{DE9E4E48-8D6B-5F4B-BAD7-3963A3CF2602}"/>
                    </a:ext>
                  </a:extLst>
                </p:cNvPr>
                <p:cNvSpPr/>
                <p:nvPr/>
              </p:nvSpPr>
              <p:spPr>
                <a:xfrm>
                  <a:off x="5442255" y="2253769"/>
                  <a:ext cx="634754" cy="309606"/>
                </a:xfrm>
                <a:prstGeom prst="roundRect">
                  <a:avLst/>
                </a:prstGeom>
                <a:solidFill>
                  <a:srgbClr val="9E8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mg</a:t>
                  </a:r>
                </a:p>
              </p:txBody>
            </p:sp>
            <p:sp>
              <p:nvSpPr>
                <p:cNvPr id="17" name="Rounded Rectangle 16">
                  <a:extLst>
                    <a:ext uri="{FF2B5EF4-FFF2-40B4-BE49-F238E27FC236}">
                      <a16:creationId xmlns:a16="http://schemas.microsoft.com/office/drawing/2014/main" id="{89EB6040-E9D4-8B4A-9AAC-111F20C52FC7}"/>
                    </a:ext>
                  </a:extLst>
                </p:cNvPr>
                <p:cNvSpPr/>
                <p:nvPr/>
              </p:nvSpPr>
              <p:spPr>
                <a:xfrm>
                  <a:off x="6462764" y="2260460"/>
                  <a:ext cx="598017" cy="296223"/>
                </a:xfrm>
                <a:prstGeom prst="roundRect">
                  <a:avLst/>
                </a:prstGeom>
                <a:solidFill>
                  <a:srgbClr val="6FA69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1000</a:t>
                  </a:r>
                </a:p>
              </p:txBody>
            </p:sp>
            <p:sp>
              <p:nvSpPr>
                <p:cNvPr id="18" name="Cross 17">
                  <a:extLst>
                    <a:ext uri="{FF2B5EF4-FFF2-40B4-BE49-F238E27FC236}">
                      <a16:creationId xmlns:a16="http://schemas.microsoft.com/office/drawing/2014/main" id="{F5CAAB01-951C-0441-83F8-C541F2773706}"/>
                    </a:ext>
                  </a:extLst>
                </p:cNvPr>
                <p:cNvSpPr/>
                <p:nvPr/>
              </p:nvSpPr>
              <p:spPr>
                <a:xfrm rot="2840241">
                  <a:off x="6134097" y="2276458"/>
                  <a:ext cx="271579" cy="274302"/>
                </a:xfrm>
                <a:prstGeom prst="plus">
                  <a:avLst>
                    <a:gd name="adj" fmla="val 4107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F1BCB0B-45D0-F343-AEE3-80C3F631594F}"/>
                    </a:ext>
                  </a:extLst>
                </p:cNvPr>
                <p:cNvSpPr/>
                <p:nvPr/>
              </p:nvSpPr>
              <p:spPr>
                <a:xfrm>
                  <a:off x="7266884" y="1518759"/>
                  <a:ext cx="1335023" cy="424772"/>
                </a:xfrm>
                <a:prstGeom prst="roundRect">
                  <a:avLst/>
                </a:prstGeom>
                <a:solidFill>
                  <a:srgbClr val="C48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Corrected Slope Values</a:t>
                  </a:r>
                </a:p>
              </p:txBody>
            </p:sp>
            <p:sp>
              <p:nvSpPr>
                <p:cNvPr id="20" name="Rounded Rectangle 19">
                  <a:extLst>
                    <a:ext uri="{FF2B5EF4-FFF2-40B4-BE49-F238E27FC236}">
                      <a16:creationId xmlns:a16="http://schemas.microsoft.com/office/drawing/2014/main" id="{1ACC8E73-7503-7643-865F-5472C3905936}"/>
                    </a:ext>
                  </a:extLst>
                </p:cNvPr>
                <p:cNvSpPr/>
                <p:nvPr/>
              </p:nvSpPr>
              <p:spPr>
                <a:xfrm>
                  <a:off x="8284530" y="1775092"/>
                  <a:ext cx="634754" cy="309606"/>
                </a:xfrm>
                <a:prstGeom prst="roundRect">
                  <a:avLst/>
                </a:prstGeom>
                <a:solidFill>
                  <a:srgbClr val="C4A371">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µg/min</a:t>
                  </a:r>
                </a:p>
              </p:txBody>
            </p:sp>
            <p:sp>
              <p:nvSpPr>
                <p:cNvPr id="21" name="Rounded Rectangle 20">
                  <a:extLst>
                    <a:ext uri="{FF2B5EF4-FFF2-40B4-BE49-F238E27FC236}">
                      <a16:creationId xmlns:a16="http://schemas.microsoft.com/office/drawing/2014/main" id="{317D2833-FFA4-234B-93AE-1E17E364DCB1}"/>
                    </a:ext>
                  </a:extLst>
                </p:cNvPr>
                <p:cNvSpPr/>
                <p:nvPr/>
              </p:nvSpPr>
              <p:spPr>
                <a:xfrm>
                  <a:off x="7276607" y="2165433"/>
                  <a:ext cx="1335023" cy="424772"/>
                </a:xfrm>
                <a:prstGeom prst="roundRect">
                  <a:avLst/>
                </a:prstGeom>
                <a:solidFill>
                  <a:srgbClr val="B3839E">
                    <a:alpha val="9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Animal Wet Weight</a:t>
                  </a:r>
                </a:p>
              </p:txBody>
            </p:sp>
            <p:sp>
              <p:nvSpPr>
                <p:cNvPr id="22" name="Rounded Rectangle 21">
                  <a:extLst>
                    <a:ext uri="{FF2B5EF4-FFF2-40B4-BE49-F238E27FC236}">
                      <a16:creationId xmlns:a16="http://schemas.microsoft.com/office/drawing/2014/main" id="{0C31C185-1489-B241-8DFC-B5E1DD03C21E}"/>
                    </a:ext>
                  </a:extLst>
                </p:cNvPr>
                <p:cNvSpPr/>
                <p:nvPr/>
              </p:nvSpPr>
              <p:spPr>
                <a:xfrm>
                  <a:off x="8284530" y="2409686"/>
                  <a:ext cx="634754" cy="309606"/>
                </a:xfrm>
                <a:prstGeom prst="roundRect">
                  <a:avLst/>
                </a:prstGeom>
                <a:solidFill>
                  <a:srgbClr val="9E8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a:t>
                  </a:r>
                </a:p>
              </p:txBody>
            </p:sp>
            <p:cxnSp>
              <p:nvCxnSpPr>
                <p:cNvPr id="23" name="Straight Arrow Connector 22">
                  <a:extLst>
                    <a:ext uri="{FF2B5EF4-FFF2-40B4-BE49-F238E27FC236}">
                      <a16:creationId xmlns:a16="http://schemas.microsoft.com/office/drawing/2014/main" id="{69AAA90F-C761-4B43-9E8A-DDEC19693015}"/>
                    </a:ext>
                  </a:extLst>
                </p:cNvPr>
                <p:cNvCxnSpPr/>
                <p:nvPr/>
              </p:nvCxnSpPr>
              <p:spPr>
                <a:xfrm>
                  <a:off x="7018543" y="2033107"/>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CB109AE4-7D10-1741-8206-BE5E2BF8BE4F}"/>
                    </a:ext>
                  </a:extLst>
                </p:cNvPr>
                <p:cNvSpPr/>
                <p:nvPr/>
              </p:nvSpPr>
              <p:spPr>
                <a:xfrm>
                  <a:off x="9425099" y="1642283"/>
                  <a:ext cx="914400" cy="914400"/>
                </a:xfrm>
                <a:prstGeom prst="roundRect">
                  <a:avLst/>
                </a:prstGeom>
                <a:solidFill>
                  <a:srgbClr val="916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 slope values</a:t>
                  </a:r>
                </a:p>
              </p:txBody>
            </p:sp>
            <p:cxnSp>
              <p:nvCxnSpPr>
                <p:cNvPr id="25" name="Straight Arrow Connector 24">
                  <a:extLst>
                    <a:ext uri="{FF2B5EF4-FFF2-40B4-BE49-F238E27FC236}">
                      <a16:creationId xmlns:a16="http://schemas.microsoft.com/office/drawing/2014/main" id="{E5AFCA0F-EA40-4C48-AB0D-1B197FA96A35}"/>
                    </a:ext>
                  </a:extLst>
                </p:cNvPr>
                <p:cNvCxnSpPr/>
                <p:nvPr/>
              </p:nvCxnSpPr>
              <p:spPr>
                <a:xfrm>
                  <a:off x="9167035" y="2099483"/>
                  <a:ext cx="258064" cy="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C48397F-CDCB-134F-A1C2-99059D401B88}"/>
                    </a:ext>
                  </a:extLst>
                </p:cNvPr>
                <p:cNvSpPr/>
                <p:nvPr/>
              </p:nvSpPr>
              <p:spPr>
                <a:xfrm>
                  <a:off x="10238568" y="2068213"/>
                  <a:ext cx="1060804" cy="309595"/>
                </a:xfrm>
                <a:prstGeom prst="roundRect">
                  <a:avLst/>
                </a:prstGeom>
                <a:solidFill>
                  <a:srgbClr val="7E8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µg oxygen/min</a:t>
                  </a:r>
                </a:p>
              </p:txBody>
            </p:sp>
            <p:sp>
              <p:nvSpPr>
                <p:cNvPr id="27" name="Rounded Rectangle 26">
                  <a:extLst>
                    <a:ext uri="{FF2B5EF4-FFF2-40B4-BE49-F238E27FC236}">
                      <a16:creationId xmlns:a16="http://schemas.microsoft.com/office/drawing/2014/main" id="{6E480F0F-FDCC-2346-935B-B24A6CD81B10}"/>
                    </a:ext>
                  </a:extLst>
                </p:cNvPr>
                <p:cNvSpPr/>
                <p:nvPr/>
              </p:nvSpPr>
              <p:spPr>
                <a:xfrm>
                  <a:off x="10238573" y="2360710"/>
                  <a:ext cx="1060804" cy="309595"/>
                </a:xfrm>
                <a:prstGeom prst="roundRect">
                  <a:avLst/>
                </a:prstGeom>
                <a:solidFill>
                  <a:srgbClr val="6D7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 Krill Tissue</a:t>
                  </a:r>
                </a:p>
              </p:txBody>
            </p:sp>
          </p:grpSp>
          <p:pic>
            <p:nvPicPr>
              <p:cNvPr id="7" name="Picture 6">
                <a:extLst>
                  <a:ext uri="{FF2B5EF4-FFF2-40B4-BE49-F238E27FC236}">
                    <a16:creationId xmlns:a16="http://schemas.microsoft.com/office/drawing/2014/main" id="{7EC72A3B-BBF3-4446-BE59-3B902BF3FE6F}"/>
                  </a:ext>
                </a:extLst>
              </p:cNvPr>
              <p:cNvPicPr>
                <a:picLocks noChangeAspect="1"/>
              </p:cNvPicPr>
              <p:nvPr/>
            </p:nvPicPr>
            <p:blipFill>
              <a:blip r:embed="rId2"/>
              <a:stretch>
                <a:fillRect/>
              </a:stretch>
            </p:blipFill>
            <p:spPr>
              <a:xfrm>
                <a:off x="1433165" y="2811385"/>
                <a:ext cx="3704201" cy="1024766"/>
              </a:xfrm>
              <a:prstGeom prst="rect">
                <a:avLst/>
              </a:prstGeom>
            </p:spPr>
          </p:pic>
        </p:grpSp>
        <p:pic>
          <p:nvPicPr>
            <p:cNvPr id="5" name="Picture 4">
              <a:extLst>
                <a:ext uri="{FF2B5EF4-FFF2-40B4-BE49-F238E27FC236}">
                  <a16:creationId xmlns:a16="http://schemas.microsoft.com/office/drawing/2014/main" id="{5F9C5A8D-4832-9B45-B0DB-E63E67BC051A}"/>
                </a:ext>
              </a:extLst>
            </p:cNvPr>
            <p:cNvPicPr>
              <a:picLocks noChangeAspect="1"/>
            </p:cNvPicPr>
            <p:nvPr/>
          </p:nvPicPr>
          <p:blipFill>
            <a:blip r:embed="rId3"/>
            <a:stretch>
              <a:fillRect/>
            </a:stretch>
          </p:blipFill>
          <p:spPr>
            <a:xfrm>
              <a:off x="5314841" y="2963545"/>
              <a:ext cx="3665467" cy="516925"/>
            </a:xfrm>
            <a:prstGeom prst="rect">
              <a:avLst/>
            </a:prstGeom>
          </p:spPr>
        </p:pic>
      </p:grpSp>
    </p:spTree>
    <p:extLst>
      <p:ext uri="{BB962C8B-B14F-4D97-AF65-F5344CB8AC3E}">
        <p14:creationId xmlns:p14="http://schemas.microsoft.com/office/powerpoint/2010/main" val="405808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B26E-B1E2-7E47-8BA3-FF2D57B84E8D}"/>
              </a:ext>
            </a:extLst>
          </p:cNvPr>
          <p:cNvSpPr>
            <a:spLocks noGrp="1"/>
          </p:cNvSpPr>
          <p:nvPr>
            <p:ph type="title"/>
          </p:nvPr>
        </p:nvSpPr>
        <p:spPr/>
        <p:txBody>
          <a:bodyPr/>
          <a:lstStyle/>
          <a:p>
            <a:r>
              <a:rPr lang="en-US" b="1" dirty="0"/>
              <a:t>Table of Contents</a:t>
            </a:r>
            <a:endParaRPr lang="en-US" dirty="0"/>
          </a:p>
        </p:txBody>
      </p:sp>
      <p:sp>
        <p:nvSpPr>
          <p:cNvPr id="3" name="Content Placeholder 2">
            <a:extLst>
              <a:ext uri="{FF2B5EF4-FFF2-40B4-BE49-F238E27FC236}">
                <a16:creationId xmlns:a16="http://schemas.microsoft.com/office/drawing/2014/main" id="{B24D130E-4F27-AC4A-93B6-28CA537EE0D0}"/>
              </a:ext>
            </a:extLst>
          </p:cNvPr>
          <p:cNvSpPr>
            <a:spLocks noGrp="1"/>
          </p:cNvSpPr>
          <p:nvPr>
            <p:ph idx="1"/>
          </p:nvPr>
        </p:nvSpPr>
        <p:spPr/>
        <p:txBody>
          <a:bodyPr>
            <a:normAutofit fontScale="70000" lnSpcReduction="20000"/>
          </a:bodyPr>
          <a:lstStyle/>
          <a:p>
            <a:pPr marL="0" indent="0">
              <a:buNone/>
            </a:pPr>
            <a:endParaRPr lang="en-US" dirty="0"/>
          </a:p>
          <a:p>
            <a:pPr lvl="0"/>
            <a:r>
              <a:rPr lang="en-US" b="1" dirty="0"/>
              <a:t>Conditions prior to Respirometry </a:t>
            </a:r>
            <a:endParaRPr lang="en-US" dirty="0"/>
          </a:p>
          <a:p>
            <a:pPr lvl="0"/>
            <a:r>
              <a:rPr lang="en-US" b="1" dirty="0"/>
              <a:t>Water Conditions prior to Respirometry</a:t>
            </a:r>
            <a:endParaRPr lang="en-US" dirty="0"/>
          </a:p>
          <a:p>
            <a:pPr lvl="0"/>
            <a:r>
              <a:rPr lang="en-US" b="1" dirty="0"/>
              <a:t>Respirometry Project Information</a:t>
            </a:r>
            <a:endParaRPr lang="en-US" dirty="0"/>
          </a:p>
          <a:p>
            <a:pPr lvl="0"/>
            <a:r>
              <a:rPr lang="en-US" b="1" dirty="0"/>
              <a:t>Merging</a:t>
            </a:r>
            <a:endParaRPr lang="en-US" dirty="0"/>
          </a:p>
          <a:p>
            <a:pPr lvl="0"/>
            <a:r>
              <a:rPr lang="en-US" b="1" dirty="0"/>
              <a:t>DO Correction</a:t>
            </a:r>
            <a:endParaRPr lang="en-US" dirty="0"/>
          </a:p>
          <a:p>
            <a:pPr lvl="0"/>
            <a:r>
              <a:rPr lang="en-US" b="1" dirty="0"/>
              <a:t>Units of Time</a:t>
            </a:r>
            <a:endParaRPr lang="en-US" dirty="0"/>
          </a:p>
          <a:p>
            <a:pPr lvl="0"/>
            <a:r>
              <a:rPr lang="en-US" b="1" dirty="0"/>
              <a:t>Animals Per Trial, Per Treatment Tables</a:t>
            </a:r>
            <a:endParaRPr lang="en-US" dirty="0"/>
          </a:p>
          <a:p>
            <a:pPr lvl="0"/>
            <a:r>
              <a:rPr lang="en-US" b="1" dirty="0"/>
              <a:t>Timeseries Plots (prior to slope function)</a:t>
            </a:r>
            <a:endParaRPr lang="en-US" dirty="0"/>
          </a:p>
          <a:p>
            <a:pPr lvl="0"/>
            <a:r>
              <a:rPr lang="en-US" b="1" dirty="0"/>
              <a:t>Outlier Removal</a:t>
            </a:r>
            <a:endParaRPr lang="en-US" dirty="0"/>
          </a:p>
          <a:p>
            <a:pPr lvl="0"/>
            <a:r>
              <a:rPr lang="en-US" b="1" dirty="0"/>
              <a:t>Slope Generation, Blank Slope Averages, positive slope removal, and animal weight corrections</a:t>
            </a:r>
            <a:endParaRPr lang="en-US" dirty="0"/>
          </a:p>
          <a:p>
            <a:pPr lvl="0"/>
            <a:r>
              <a:rPr lang="en-US" b="1" dirty="0"/>
              <a:t>Slopes Plots</a:t>
            </a:r>
            <a:endParaRPr lang="en-US" dirty="0"/>
          </a:p>
          <a:p>
            <a:endParaRPr lang="en-US" dirty="0"/>
          </a:p>
        </p:txBody>
      </p:sp>
    </p:spTree>
    <p:extLst>
      <p:ext uri="{BB962C8B-B14F-4D97-AF65-F5344CB8AC3E}">
        <p14:creationId xmlns:p14="http://schemas.microsoft.com/office/powerpoint/2010/main" val="431638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51A5-0FFC-A847-8DB6-623403B3EBC1}"/>
              </a:ext>
            </a:extLst>
          </p:cNvPr>
          <p:cNvSpPr>
            <a:spLocks noGrp="1"/>
          </p:cNvSpPr>
          <p:nvPr>
            <p:ph type="title"/>
          </p:nvPr>
        </p:nvSpPr>
        <p:spPr/>
        <p:txBody>
          <a:bodyPr>
            <a:normAutofit/>
          </a:bodyPr>
          <a:lstStyle/>
          <a:p>
            <a:r>
              <a:rPr lang="en-US" sz="2400" b="1" dirty="0"/>
              <a:t>Respirometry Data – </a:t>
            </a:r>
            <a:br>
              <a:rPr lang="en-US" b="1" dirty="0"/>
            </a:br>
            <a:r>
              <a:rPr lang="en-US" b="1" dirty="0"/>
              <a:t>Animals Per Trial, Per Treatment Tables</a:t>
            </a:r>
            <a:endParaRPr lang="en-US" dirty="0"/>
          </a:p>
        </p:txBody>
      </p:sp>
      <p:sp>
        <p:nvSpPr>
          <p:cNvPr id="3" name="Content Placeholder 2">
            <a:extLst>
              <a:ext uri="{FF2B5EF4-FFF2-40B4-BE49-F238E27FC236}">
                <a16:creationId xmlns:a16="http://schemas.microsoft.com/office/drawing/2014/main" id="{5B66D579-2454-8E46-B907-C35C50C5B75E}"/>
              </a:ext>
            </a:extLst>
          </p:cNvPr>
          <p:cNvSpPr>
            <a:spLocks noGrp="1"/>
          </p:cNvSpPr>
          <p:nvPr>
            <p:ph idx="1"/>
          </p:nvPr>
        </p:nvSpPr>
        <p:spPr/>
        <p:txBody>
          <a:bodyPr>
            <a:normAutofit fontScale="92500" lnSpcReduction="10000"/>
          </a:bodyPr>
          <a:lstStyle/>
          <a:p>
            <a:endParaRPr lang="en-US" dirty="0"/>
          </a:p>
          <a:p>
            <a:r>
              <a:rPr lang="en-US" dirty="0"/>
              <a:t>The tables below detail how many animals have been included in each trial 01-04 in the following slides detail each trial.</a:t>
            </a:r>
          </a:p>
          <a:p>
            <a:r>
              <a:rPr lang="en-US" dirty="0"/>
              <a:t>The tables break down the distribution of animals between treatments. </a:t>
            </a:r>
          </a:p>
          <a:p>
            <a:r>
              <a:rPr lang="en-US" dirty="0"/>
              <a:t>The Ambient Treatment was initially included but ultimately excluded due to a lack of consistent monitoring and equipment logs from both MOATs 04 and MOATs 05. </a:t>
            </a:r>
          </a:p>
          <a:p>
            <a:endParaRPr lang="en-US" dirty="0"/>
          </a:p>
          <a:p>
            <a:pPr marL="0" indent="0" algn="ctr">
              <a:buNone/>
            </a:pPr>
            <a:r>
              <a:rPr lang="en-US" b="1" dirty="0"/>
              <a:t>60 vials in total, 52 animals</a:t>
            </a:r>
          </a:p>
          <a:p>
            <a:pPr marL="0" indent="0" algn="ctr">
              <a:buNone/>
            </a:pPr>
            <a:r>
              <a:rPr lang="en-US" b="1" dirty="0"/>
              <a:t>2 blanks per trial</a:t>
            </a:r>
          </a:p>
        </p:txBody>
      </p:sp>
    </p:spTree>
    <p:extLst>
      <p:ext uri="{BB962C8B-B14F-4D97-AF65-F5344CB8AC3E}">
        <p14:creationId xmlns:p14="http://schemas.microsoft.com/office/powerpoint/2010/main" val="316948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1711-BD40-2E43-BE60-BE48DB63D012}"/>
              </a:ext>
            </a:extLst>
          </p:cNvPr>
          <p:cNvSpPr>
            <a:spLocks noGrp="1"/>
          </p:cNvSpPr>
          <p:nvPr>
            <p:ph type="title"/>
          </p:nvPr>
        </p:nvSpPr>
        <p:spPr/>
        <p:txBody>
          <a:bodyPr/>
          <a:lstStyle/>
          <a:p>
            <a:r>
              <a:rPr lang="en-US" sz="2400" b="1" dirty="0"/>
              <a:t>Respirometry Data – </a:t>
            </a:r>
            <a:br>
              <a:rPr lang="en-US" b="1" dirty="0"/>
            </a:br>
            <a:r>
              <a:rPr lang="en-US" b="1" dirty="0"/>
              <a:t>Trial 01 Respirometry Table</a:t>
            </a:r>
            <a:endParaRPr lang="en-US" dirty="0"/>
          </a:p>
        </p:txBody>
      </p:sp>
      <p:graphicFrame>
        <p:nvGraphicFramePr>
          <p:cNvPr id="4" name="Object 3">
            <a:extLst>
              <a:ext uri="{FF2B5EF4-FFF2-40B4-BE49-F238E27FC236}">
                <a16:creationId xmlns:a16="http://schemas.microsoft.com/office/drawing/2014/main" id="{20A9308C-57A4-4B4F-A2BD-EBCFA45C5876}"/>
              </a:ext>
            </a:extLst>
          </p:cNvPr>
          <p:cNvGraphicFramePr>
            <a:graphicFrameLocks noChangeAspect="1"/>
          </p:cNvGraphicFramePr>
          <p:nvPr>
            <p:extLst>
              <p:ext uri="{D42A27DB-BD31-4B8C-83A1-F6EECF244321}">
                <p14:modId xmlns:p14="http://schemas.microsoft.com/office/powerpoint/2010/main" val="2094554847"/>
              </p:ext>
            </p:extLst>
          </p:nvPr>
        </p:nvGraphicFramePr>
        <p:xfrm>
          <a:off x="2618015" y="1625903"/>
          <a:ext cx="7244442" cy="5232097"/>
        </p:xfrm>
        <a:graphic>
          <a:graphicData uri="http://schemas.openxmlformats.org/presentationml/2006/ole">
            <mc:AlternateContent xmlns:mc="http://schemas.openxmlformats.org/markup-compatibility/2006">
              <mc:Choice xmlns:v="urn:schemas-microsoft-com:vml" Requires="v">
                <p:oleObj spid="_x0000_s7183" name="Document" r:id="rId3" imgW="5943600" imgH="4292600" progId="Word.Document.12">
                  <p:embed/>
                </p:oleObj>
              </mc:Choice>
              <mc:Fallback>
                <p:oleObj name="Document" r:id="rId3" imgW="5943600" imgH="4292600" progId="Word.Document.12">
                  <p:embed/>
                  <p:pic>
                    <p:nvPicPr>
                      <p:cNvPr id="0" name=""/>
                      <p:cNvPicPr/>
                      <p:nvPr/>
                    </p:nvPicPr>
                    <p:blipFill>
                      <a:blip r:embed="rId4"/>
                      <a:stretch>
                        <a:fillRect/>
                      </a:stretch>
                    </p:blipFill>
                    <p:spPr>
                      <a:xfrm>
                        <a:off x="2618015" y="1625903"/>
                        <a:ext cx="7244442" cy="5232097"/>
                      </a:xfrm>
                      <a:prstGeom prst="rect">
                        <a:avLst/>
                      </a:prstGeom>
                    </p:spPr>
                  </p:pic>
                </p:oleObj>
              </mc:Fallback>
            </mc:AlternateContent>
          </a:graphicData>
        </a:graphic>
      </p:graphicFrame>
    </p:spTree>
    <p:extLst>
      <p:ext uri="{BB962C8B-B14F-4D97-AF65-F5344CB8AC3E}">
        <p14:creationId xmlns:p14="http://schemas.microsoft.com/office/powerpoint/2010/main" val="3817635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1711-BD40-2E43-BE60-BE48DB63D012}"/>
              </a:ext>
            </a:extLst>
          </p:cNvPr>
          <p:cNvSpPr>
            <a:spLocks noGrp="1"/>
          </p:cNvSpPr>
          <p:nvPr>
            <p:ph type="title"/>
          </p:nvPr>
        </p:nvSpPr>
        <p:spPr/>
        <p:txBody>
          <a:bodyPr/>
          <a:lstStyle/>
          <a:p>
            <a:r>
              <a:rPr lang="en-US" sz="2400" b="1" dirty="0"/>
              <a:t>Respirometry Data – </a:t>
            </a:r>
            <a:br>
              <a:rPr lang="en-US" b="1" dirty="0"/>
            </a:br>
            <a:r>
              <a:rPr lang="en-US" b="1" dirty="0"/>
              <a:t>Trial 02 Respirometry Table</a:t>
            </a:r>
            <a:endParaRPr lang="en-US" dirty="0"/>
          </a:p>
        </p:txBody>
      </p:sp>
      <p:graphicFrame>
        <p:nvGraphicFramePr>
          <p:cNvPr id="6" name="Object 5">
            <a:extLst>
              <a:ext uri="{FF2B5EF4-FFF2-40B4-BE49-F238E27FC236}">
                <a16:creationId xmlns:a16="http://schemas.microsoft.com/office/drawing/2014/main" id="{6ABF3714-D95E-EF4D-A75C-D5DE0C9EB6F2}"/>
              </a:ext>
            </a:extLst>
          </p:cNvPr>
          <p:cNvGraphicFramePr>
            <a:graphicFrameLocks noChangeAspect="1"/>
          </p:cNvGraphicFramePr>
          <p:nvPr>
            <p:extLst>
              <p:ext uri="{D42A27DB-BD31-4B8C-83A1-F6EECF244321}">
                <p14:modId xmlns:p14="http://schemas.microsoft.com/office/powerpoint/2010/main" val="3866748115"/>
              </p:ext>
            </p:extLst>
          </p:nvPr>
        </p:nvGraphicFramePr>
        <p:xfrm>
          <a:off x="2509156" y="1690688"/>
          <a:ext cx="7598229" cy="5049250"/>
        </p:xfrm>
        <a:graphic>
          <a:graphicData uri="http://schemas.openxmlformats.org/presentationml/2006/ole">
            <mc:AlternateContent xmlns:mc="http://schemas.openxmlformats.org/markup-compatibility/2006">
              <mc:Choice xmlns:v="urn:schemas-microsoft-com:vml" Requires="v">
                <p:oleObj spid="_x0000_s8208" name="Document" r:id="rId3" imgW="5943600" imgH="3949700" progId="Word.Document.12">
                  <p:embed/>
                </p:oleObj>
              </mc:Choice>
              <mc:Fallback>
                <p:oleObj name="Document" r:id="rId3" imgW="5943600" imgH="3949700" progId="Word.Document.12">
                  <p:embed/>
                  <p:pic>
                    <p:nvPicPr>
                      <p:cNvPr id="0" name=""/>
                      <p:cNvPicPr/>
                      <p:nvPr/>
                    </p:nvPicPr>
                    <p:blipFill>
                      <a:blip r:embed="rId4"/>
                      <a:stretch>
                        <a:fillRect/>
                      </a:stretch>
                    </p:blipFill>
                    <p:spPr>
                      <a:xfrm>
                        <a:off x="2509156" y="1690688"/>
                        <a:ext cx="7598229" cy="5049250"/>
                      </a:xfrm>
                      <a:prstGeom prst="rect">
                        <a:avLst/>
                      </a:prstGeom>
                    </p:spPr>
                  </p:pic>
                </p:oleObj>
              </mc:Fallback>
            </mc:AlternateContent>
          </a:graphicData>
        </a:graphic>
      </p:graphicFrame>
    </p:spTree>
    <p:extLst>
      <p:ext uri="{BB962C8B-B14F-4D97-AF65-F5344CB8AC3E}">
        <p14:creationId xmlns:p14="http://schemas.microsoft.com/office/powerpoint/2010/main" val="2983259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266E-E941-F743-8906-2195AA423939}"/>
              </a:ext>
            </a:extLst>
          </p:cNvPr>
          <p:cNvSpPr>
            <a:spLocks noGrp="1"/>
          </p:cNvSpPr>
          <p:nvPr>
            <p:ph type="title"/>
          </p:nvPr>
        </p:nvSpPr>
        <p:spPr/>
        <p:txBody>
          <a:bodyPr/>
          <a:lstStyle/>
          <a:p>
            <a:r>
              <a:rPr lang="en-US" sz="2400" b="1" dirty="0"/>
              <a:t>Respirometry Data – </a:t>
            </a:r>
            <a:br>
              <a:rPr lang="en-US" b="1" dirty="0"/>
            </a:br>
            <a:r>
              <a:rPr lang="en-US" b="1" dirty="0"/>
              <a:t>Trial 02 Respirometry Notes</a:t>
            </a:r>
            <a:endParaRPr lang="en-US" dirty="0"/>
          </a:p>
        </p:txBody>
      </p:sp>
      <p:sp>
        <p:nvSpPr>
          <p:cNvPr id="3" name="Content Placeholder 2">
            <a:extLst>
              <a:ext uri="{FF2B5EF4-FFF2-40B4-BE49-F238E27FC236}">
                <a16:creationId xmlns:a16="http://schemas.microsoft.com/office/drawing/2014/main" id="{113FE22F-0957-A34B-9A0D-5E9383D41A66}"/>
              </a:ext>
            </a:extLst>
          </p:cNvPr>
          <p:cNvSpPr>
            <a:spLocks noGrp="1"/>
          </p:cNvSpPr>
          <p:nvPr>
            <p:ph idx="1"/>
          </p:nvPr>
        </p:nvSpPr>
        <p:spPr>
          <a:xfrm>
            <a:off x="838200" y="1825625"/>
            <a:ext cx="9693729" cy="4901746"/>
          </a:xfrm>
        </p:spPr>
        <p:txBody>
          <a:bodyPr>
            <a:normAutofit lnSpcReduction="10000"/>
          </a:bodyPr>
          <a:lstStyle/>
          <a:p>
            <a:r>
              <a:rPr lang="en-US" sz="2000" dirty="0"/>
              <a:t>A new loading map needed to be made on Monday following continued water chemistry problems on the MOATs following the 18-19OCT21 winter storm event. </a:t>
            </a:r>
          </a:p>
          <a:p>
            <a:pPr marL="0" indent="0">
              <a:buNone/>
            </a:pPr>
            <a:endParaRPr lang="en-US" sz="2000" dirty="0"/>
          </a:p>
          <a:p>
            <a:r>
              <a:rPr lang="en-US" sz="2000" dirty="0"/>
              <a:t>Barcodes for the first round of respirometry were printed prior to 1230 but not the second round. There was an error with barcodes and that batch of 19 needed to be reprinted.  </a:t>
            </a:r>
          </a:p>
          <a:p>
            <a:pPr marL="0" indent="0">
              <a:buNone/>
            </a:pPr>
            <a:endParaRPr lang="en-US" sz="2000" dirty="0"/>
          </a:p>
          <a:p>
            <a:r>
              <a:rPr lang="en-US" sz="2000" dirty="0"/>
              <a:t>Loading began on the second trial with only one person and without jars already filled with source water. This led to a longer loading time in Trail 02. 250mL jars of source water were submerged in the 11-11.4</a:t>
            </a:r>
            <a:r>
              <a:rPr lang="en-US" sz="2000" dirty="0">
                <a:sym typeface="Symbol" pitchFamily="2" charset="2"/>
              </a:rPr>
              <a:t></a:t>
            </a:r>
            <a:r>
              <a:rPr lang="en-US" sz="2000" dirty="0"/>
              <a:t>C chilled water bath.</a:t>
            </a:r>
          </a:p>
          <a:p>
            <a:pPr marL="0" indent="0">
              <a:buNone/>
            </a:pPr>
            <a:endParaRPr lang="en-US" sz="2000" dirty="0"/>
          </a:p>
          <a:p>
            <a:r>
              <a:rPr lang="en-US" sz="2000" dirty="0"/>
              <a:t>This problem with loading and barcodes, along with lipid preparation organization was a lesson learned the project. Four people is the minimum number of people to work simultaneous respirometry and lipids prep. Allow two people to be dedicated vial loaders (follow on lipids prep) and two people to be dedicated PreSens operators.</a:t>
            </a:r>
            <a:r>
              <a:rPr lang="en-US" sz="2000" dirty="0">
                <a:effectLst/>
              </a:rPr>
              <a:t> </a:t>
            </a:r>
            <a:endParaRPr lang="en-US" sz="2000" dirty="0"/>
          </a:p>
        </p:txBody>
      </p:sp>
    </p:spTree>
    <p:extLst>
      <p:ext uri="{BB962C8B-B14F-4D97-AF65-F5344CB8AC3E}">
        <p14:creationId xmlns:p14="http://schemas.microsoft.com/office/powerpoint/2010/main" val="3352696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1711-BD40-2E43-BE60-BE48DB63D012}"/>
              </a:ext>
            </a:extLst>
          </p:cNvPr>
          <p:cNvSpPr>
            <a:spLocks noGrp="1"/>
          </p:cNvSpPr>
          <p:nvPr>
            <p:ph type="title"/>
          </p:nvPr>
        </p:nvSpPr>
        <p:spPr/>
        <p:txBody>
          <a:bodyPr/>
          <a:lstStyle/>
          <a:p>
            <a:r>
              <a:rPr lang="en-US" sz="2400" b="1" dirty="0"/>
              <a:t>Respirometry Data – </a:t>
            </a:r>
            <a:br>
              <a:rPr lang="en-US" b="1" dirty="0"/>
            </a:br>
            <a:r>
              <a:rPr lang="en-US" b="1" dirty="0"/>
              <a:t>Trial 03 Respirometry Table</a:t>
            </a:r>
            <a:endParaRPr lang="en-US" dirty="0"/>
          </a:p>
        </p:txBody>
      </p:sp>
      <p:graphicFrame>
        <p:nvGraphicFramePr>
          <p:cNvPr id="3" name="Object 2">
            <a:extLst>
              <a:ext uri="{FF2B5EF4-FFF2-40B4-BE49-F238E27FC236}">
                <a16:creationId xmlns:a16="http://schemas.microsoft.com/office/drawing/2014/main" id="{E3B0AFD1-EAB5-9642-845C-336B5717DFCB}"/>
              </a:ext>
            </a:extLst>
          </p:cNvPr>
          <p:cNvGraphicFramePr>
            <a:graphicFrameLocks noChangeAspect="1"/>
          </p:cNvGraphicFramePr>
          <p:nvPr>
            <p:extLst>
              <p:ext uri="{D42A27DB-BD31-4B8C-83A1-F6EECF244321}">
                <p14:modId xmlns:p14="http://schemas.microsoft.com/office/powerpoint/2010/main" val="5132454"/>
              </p:ext>
            </p:extLst>
          </p:nvPr>
        </p:nvGraphicFramePr>
        <p:xfrm>
          <a:off x="2303611" y="1690688"/>
          <a:ext cx="7584778" cy="5040312"/>
        </p:xfrm>
        <a:graphic>
          <a:graphicData uri="http://schemas.openxmlformats.org/presentationml/2006/ole">
            <mc:AlternateContent xmlns:mc="http://schemas.openxmlformats.org/markup-compatibility/2006">
              <mc:Choice xmlns:v="urn:schemas-microsoft-com:vml" Requires="v">
                <p:oleObj spid="_x0000_s9231" name="Document" r:id="rId3" imgW="5943600" imgH="3949700" progId="Word.Document.12">
                  <p:embed/>
                </p:oleObj>
              </mc:Choice>
              <mc:Fallback>
                <p:oleObj name="Document" r:id="rId3" imgW="5943600" imgH="3949700" progId="Word.Document.12">
                  <p:embed/>
                  <p:pic>
                    <p:nvPicPr>
                      <p:cNvPr id="0" name=""/>
                      <p:cNvPicPr/>
                      <p:nvPr/>
                    </p:nvPicPr>
                    <p:blipFill>
                      <a:blip r:embed="rId4"/>
                      <a:stretch>
                        <a:fillRect/>
                      </a:stretch>
                    </p:blipFill>
                    <p:spPr>
                      <a:xfrm>
                        <a:off x="2303611" y="1690688"/>
                        <a:ext cx="7584778" cy="5040312"/>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585686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62A7-DC29-1F48-851E-5D41A6C8D39D}"/>
              </a:ext>
            </a:extLst>
          </p:cNvPr>
          <p:cNvSpPr>
            <a:spLocks noGrp="1"/>
          </p:cNvSpPr>
          <p:nvPr>
            <p:ph type="title"/>
          </p:nvPr>
        </p:nvSpPr>
        <p:spPr/>
        <p:txBody>
          <a:bodyPr/>
          <a:lstStyle/>
          <a:p>
            <a:r>
              <a:rPr lang="en-US" sz="2400" b="1" dirty="0"/>
              <a:t>Respirometry Data – </a:t>
            </a:r>
            <a:br>
              <a:rPr lang="en-US" b="1" dirty="0"/>
            </a:br>
            <a:r>
              <a:rPr lang="en-US" b="1" dirty="0"/>
              <a:t>Trial 03 Respirometry Notes</a:t>
            </a:r>
            <a:endParaRPr lang="en-US" dirty="0"/>
          </a:p>
        </p:txBody>
      </p:sp>
      <p:sp>
        <p:nvSpPr>
          <p:cNvPr id="3" name="Content Placeholder 2">
            <a:extLst>
              <a:ext uri="{FF2B5EF4-FFF2-40B4-BE49-F238E27FC236}">
                <a16:creationId xmlns:a16="http://schemas.microsoft.com/office/drawing/2014/main" id="{01DD0691-2574-5948-AAB1-9514DDCC2AA6}"/>
              </a:ext>
            </a:extLst>
          </p:cNvPr>
          <p:cNvSpPr>
            <a:spLocks noGrp="1"/>
          </p:cNvSpPr>
          <p:nvPr>
            <p:ph idx="1"/>
          </p:nvPr>
        </p:nvSpPr>
        <p:spPr/>
        <p:txBody>
          <a:bodyPr>
            <a:normAutofit fontScale="92500"/>
          </a:bodyPr>
          <a:lstStyle/>
          <a:p>
            <a:r>
              <a:rPr lang="en-US" dirty="0"/>
              <a:t>Noticed a 4 minute difference between acclimation stop time and first measurement by the PreSens. This observations were removed. </a:t>
            </a:r>
          </a:p>
          <a:p>
            <a:pPr marL="0" indent="0">
              <a:buNone/>
            </a:pPr>
            <a:r>
              <a:rPr lang="en-US" b="1" dirty="0"/>
              <a:t>obstrial3 &lt;- subset(dRESPmsr, </a:t>
            </a:r>
            <a:r>
              <a:rPr lang="en-US" b="1" dirty="0" err="1"/>
              <a:t>dRESPmsr$TrialID</a:t>
            </a:r>
            <a:r>
              <a:rPr lang="en-US" b="1" dirty="0"/>
              <a:t> == "Trial03")</a:t>
            </a:r>
            <a:endParaRPr lang="en-US" dirty="0"/>
          </a:p>
          <a:p>
            <a:pPr marL="0" indent="0">
              <a:buNone/>
            </a:pPr>
            <a:r>
              <a:rPr lang="en-US" dirty="0"/>
              <a:t>926 observations of 65 variables</a:t>
            </a:r>
          </a:p>
          <a:p>
            <a:pPr marL="0" indent="0">
              <a:buNone/>
            </a:pPr>
            <a:endParaRPr lang="en-US" b="1" dirty="0"/>
          </a:p>
          <a:p>
            <a:pPr marL="0" indent="0">
              <a:buNone/>
            </a:pPr>
            <a:r>
              <a:rPr lang="en-US" b="1" dirty="0"/>
              <a:t>obstrial3 &lt;- filter(obstrial3, </a:t>
            </a:r>
            <a:endParaRPr lang="en-US" dirty="0"/>
          </a:p>
          <a:p>
            <a:pPr marL="0" indent="0">
              <a:buNone/>
            </a:pPr>
            <a:r>
              <a:rPr lang="en-US" b="1" dirty="0"/>
              <a:t>                        Time &gt;= </a:t>
            </a:r>
            <a:r>
              <a:rPr lang="en-US" b="1" dirty="0" err="1"/>
              <a:t>as.POSIXct</a:t>
            </a:r>
            <a:r>
              <a:rPr lang="en-US" b="1" dirty="0"/>
              <a:t>("2019-10-29 14:10:00", </a:t>
            </a:r>
            <a:r>
              <a:rPr lang="en-US" b="1" dirty="0" err="1"/>
              <a:t>tz</a:t>
            </a:r>
            <a:r>
              <a:rPr lang="en-US" b="1" dirty="0"/>
              <a:t> = "UTC"))</a:t>
            </a:r>
          </a:p>
          <a:p>
            <a:pPr marL="0" indent="0">
              <a:buNone/>
            </a:pPr>
            <a:r>
              <a:rPr lang="en-US" dirty="0"/>
              <a:t>844 observations of 65 variables</a:t>
            </a:r>
          </a:p>
          <a:p>
            <a:pPr marL="0" indent="0">
              <a:buNone/>
            </a:pPr>
            <a:r>
              <a:rPr lang="en-US" dirty="0">
                <a:highlight>
                  <a:srgbClr val="FFFF00"/>
                </a:highlight>
              </a:rPr>
              <a:t>82 observations were removed</a:t>
            </a:r>
          </a:p>
          <a:p>
            <a:endParaRPr lang="en-US" dirty="0"/>
          </a:p>
        </p:txBody>
      </p:sp>
    </p:spTree>
    <p:extLst>
      <p:ext uri="{BB962C8B-B14F-4D97-AF65-F5344CB8AC3E}">
        <p14:creationId xmlns:p14="http://schemas.microsoft.com/office/powerpoint/2010/main" val="3507503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71711-BD40-2E43-BE60-BE48DB63D012}"/>
              </a:ext>
            </a:extLst>
          </p:cNvPr>
          <p:cNvSpPr>
            <a:spLocks noGrp="1"/>
          </p:cNvSpPr>
          <p:nvPr>
            <p:ph type="title"/>
          </p:nvPr>
        </p:nvSpPr>
        <p:spPr/>
        <p:txBody>
          <a:bodyPr/>
          <a:lstStyle/>
          <a:p>
            <a:r>
              <a:rPr lang="en-US" sz="2400" b="1" dirty="0"/>
              <a:t>Respirometry Data – </a:t>
            </a:r>
            <a:br>
              <a:rPr lang="en-US" b="1" dirty="0"/>
            </a:br>
            <a:r>
              <a:rPr lang="en-US" b="1" dirty="0"/>
              <a:t>Trial 04 Respirometry Table</a:t>
            </a:r>
            <a:endParaRPr lang="en-US" dirty="0"/>
          </a:p>
        </p:txBody>
      </p:sp>
      <p:graphicFrame>
        <p:nvGraphicFramePr>
          <p:cNvPr id="4" name="Object 3">
            <a:extLst>
              <a:ext uri="{FF2B5EF4-FFF2-40B4-BE49-F238E27FC236}">
                <a16:creationId xmlns:a16="http://schemas.microsoft.com/office/drawing/2014/main" id="{4ED420CC-03F8-FA44-B8E4-72567202B689}"/>
              </a:ext>
            </a:extLst>
          </p:cNvPr>
          <p:cNvGraphicFramePr>
            <a:graphicFrameLocks noChangeAspect="1"/>
          </p:cNvGraphicFramePr>
          <p:nvPr>
            <p:extLst>
              <p:ext uri="{D42A27DB-BD31-4B8C-83A1-F6EECF244321}">
                <p14:modId xmlns:p14="http://schemas.microsoft.com/office/powerpoint/2010/main" val="4063372685"/>
              </p:ext>
            </p:extLst>
          </p:nvPr>
        </p:nvGraphicFramePr>
        <p:xfrm>
          <a:off x="2503718" y="1556565"/>
          <a:ext cx="7048499" cy="5301435"/>
        </p:xfrm>
        <a:graphic>
          <a:graphicData uri="http://schemas.openxmlformats.org/presentationml/2006/ole">
            <mc:AlternateContent xmlns:mc="http://schemas.openxmlformats.org/markup-compatibility/2006">
              <mc:Choice xmlns:v="urn:schemas-microsoft-com:vml" Requires="v">
                <p:oleObj spid="_x0000_s10255" name="Document" r:id="rId3" imgW="5943600" imgH="4470400" progId="Word.Document.12">
                  <p:embed/>
                </p:oleObj>
              </mc:Choice>
              <mc:Fallback>
                <p:oleObj name="Document" r:id="rId3" imgW="5943600" imgH="4470400" progId="Word.Document.12">
                  <p:embed/>
                  <p:pic>
                    <p:nvPicPr>
                      <p:cNvPr id="0" name=""/>
                      <p:cNvPicPr/>
                      <p:nvPr/>
                    </p:nvPicPr>
                    <p:blipFill>
                      <a:blip r:embed="rId4"/>
                      <a:stretch>
                        <a:fillRect/>
                      </a:stretch>
                    </p:blipFill>
                    <p:spPr>
                      <a:xfrm>
                        <a:off x="2503718" y="1556565"/>
                        <a:ext cx="7048499" cy="5301435"/>
                      </a:xfrm>
                      <a:prstGeom prst="rect">
                        <a:avLst/>
                      </a:prstGeom>
                    </p:spPr>
                  </p:pic>
                </p:oleObj>
              </mc:Fallback>
            </mc:AlternateContent>
          </a:graphicData>
        </a:graphic>
      </p:graphicFrame>
    </p:spTree>
    <p:extLst>
      <p:ext uri="{BB962C8B-B14F-4D97-AF65-F5344CB8AC3E}">
        <p14:creationId xmlns:p14="http://schemas.microsoft.com/office/powerpoint/2010/main" val="1677083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62A7-DC29-1F48-851E-5D41A6C8D39D}"/>
              </a:ext>
            </a:extLst>
          </p:cNvPr>
          <p:cNvSpPr>
            <a:spLocks noGrp="1"/>
          </p:cNvSpPr>
          <p:nvPr>
            <p:ph type="title"/>
          </p:nvPr>
        </p:nvSpPr>
        <p:spPr/>
        <p:txBody>
          <a:bodyPr/>
          <a:lstStyle/>
          <a:p>
            <a:r>
              <a:rPr lang="en-US" sz="2400" b="1" dirty="0"/>
              <a:t>Respirometry Data – </a:t>
            </a:r>
            <a:br>
              <a:rPr lang="en-US" b="1" dirty="0"/>
            </a:br>
            <a:r>
              <a:rPr lang="en-US" b="1" dirty="0"/>
              <a:t>Trial 04 Respirometry Notes</a:t>
            </a:r>
            <a:endParaRPr lang="en-US" dirty="0"/>
          </a:p>
        </p:txBody>
      </p:sp>
      <p:sp>
        <p:nvSpPr>
          <p:cNvPr id="3" name="Content Placeholder 2">
            <a:extLst>
              <a:ext uri="{FF2B5EF4-FFF2-40B4-BE49-F238E27FC236}">
                <a16:creationId xmlns:a16="http://schemas.microsoft.com/office/drawing/2014/main" id="{01DD0691-2574-5948-AAB1-9514DDCC2AA6}"/>
              </a:ext>
            </a:extLst>
          </p:cNvPr>
          <p:cNvSpPr>
            <a:spLocks noGrp="1"/>
          </p:cNvSpPr>
          <p:nvPr>
            <p:ph idx="1"/>
          </p:nvPr>
        </p:nvSpPr>
        <p:spPr/>
        <p:txBody>
          <a:bodyPr>
            <a:normAutofit fontScale="92500"/>
          </a:bodyPr>
          <a:lstStyle/>
          <a:p>
            <a:pPr marL="0" indent="0">
              <a:buNone/>
            </a:pPr>
            <a:r>
              <a:rPr lang="en-US" dirty="0"/>
              <a:t>Noticed a three-minute difference in measurement time</a:t>
            </a:r>
          </a:p>
          <a:p>
            <a:pPr marL="0" indent="0">
              <a:buNone/>
            </a:pPr>
            <a:endParaRPr lang="en-US" b="1" dirty="0"/>
          </a:p>
          <a:p>
            <a:pPr marL="0" indent="0">
              <a:buNone/>
            </a:pPr>
            <a:r>
              <a:rPr lang="en-US" b="1" dirty="0"/>
              <a:t>obstrial4 &lt;- subset(dRESPmsr, </a:t>
            </a:r>
            <a:r>
              <a:rPr lang="en-US" b="1" dirty="0" err="1"/>
              <a:t>dRESPmsr$TrialID</a:t>
            </a:r>
            <a:r>
              <a:rPr lang="en-US" b="1" dirty="0"/>
              <a:t> == "Trial04")</a:t>
            </a:r>
            <a:endParaRPr lang="en-US" dirty="0"/>
          </a:p>
          <a:p>
            <a:pPr marL="0" indent="0">
              <a:buNone/>
            </a:pPr>
            <a:r>
              <a:rPr lang="en-US" dirty="0"/>
              <a:t>477 observations of 65 variables</a:t>
            </a:r>
          </a:p>
          <a:p>
            <a:pPr marL="0" indent="0">
              <a:buNone/>
            </a:pPr>
            <a:endParaRPr lang="en-US" b="1" dirty="0"/>
          </a:p>
          <a:p>
            <a:pPr marL="0" indent="0">
              <a:buNone/>
            </a:pPr>
            <a:r>
              <a:rPr lang="en-US" b="1" dirty="0"/>
              <a:t>obstrial4 &lt;- filter(obstrial4, </a:t>
            </a:r>
            <a:endParaRPr lang="en-US" dirty="0"/>
          </a:p>
          <a:p>
            <a:pPr marL="0" indent="0">
              <a:buNone/>
            </a:pPr>
            <a:r>
              <a:rPr lang="en-US" b="1" dirty="0"/>
              <a:t>                       Time &gt;= </a:t>
            </a:r>
            <a:r>
              <a:rPr lang="en-US" b="1" dirty="0" err="1"/>
              <a:t>as.POSIXct</a:t>
            </a:r>
            <a:r>
              <a:rPr lang="en-US" b="1" dirty="0"/>
              <a:t>("2019-10-29 17:23:00", </a:t>
            </a:r>
            <a:r>
              <a:rPr lang="en-US" b="1" dirty="0" err="1"/>
              <a:t>tz</a:t>
            </a:r>
            <a:r>
              <a:rPr lang="en-US" b="1" dirty="0"/>
              <a:t> = "UTC"))</a:t>
            </a:r>
            <a:endParaRPr lang="en-US" dirty="0"/>
          </a:p>
          <a:p>
            <a:pPr marL="0" indent="0">
              <a:buNone/>
            </a:pPr>
            <a:r>
              <a:rPr lang="en-US" dirty="0"/>
              <a:t>448 observations of 65 variables</a:t>
            </a:r>
          </a:p>
          <a:p>
            <a:pPr marL="0" indent="0">
              <a:buNone/>
            </a:pPr>
            <a:r>
              <a:rPr lang="en-US" dirty="0">
                <a:highlight>
                  <a:srgbClr val="FFFF00"/>
                </a:highlight>
              </a:rPr>
              <a:t>29 observations removed</a:t>
            </a:r>
          </a:p>
          <a:p>
            <a:endParaRPr lang="en-US" dirty="0"/>
          </a:p>
        </p:txBody>
      </p:sp>
    </p:spTree>
    <p:extLst>
      <p:ext uri="{BB962C8B-B14F-4D97-AF65-F5344CB8AC3E}">
        <p14:creationId xmlns:p14="http://schemas.microsoft.com/office/powerpoint/2010/main" val="908961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C6AC-D48F-2542-8B97-FEE663EC7C60}"/>
              </a:ext>
            </a:extLst>
          </p:cNvPr>
          <p:cNvSpPr>
            <a:spLocks noGrp="1"/>
          </p:cNvSpPr>
          <p:nvPr>
            <p:ph type="title"/>
          </p:nvPr>
        </p:nvSpPr>
        <p:spPr/>
        <p:txBody>
          <a:bodyPr>
            <a:normAutofit fontScale="90000"/>
          </a:bodyPr>
          <a:lstStyle/>
          <a:p>
            <a:r>
              <a:rPr lang="en-US" sz="2400" b="1" dirty="0"/>
              <a:t>Respirometry Data – </a:t>
            </a:r>
            <a:br>
              <a:rPr lang="en-US" b="1" dirty="0"/>
            </a:br>
            <a:r>
              <a:rPr lang="en-US" sz="4000" b="1" dirty="0"/>
              <a:t>Timeseries Plots Trial 01 (prior to slope function)</a:t>
            </a:r>
            <a:endParaRPr lang="en-US" dirty="0"/>
          </a:p>
        </p:txBody>
      </p:sp>
      <p:pic>
        <p:nvPicPr>
          <p:cNvPr id="4" name="Content Placeholder 3" descr="A picture containing chart&#10;&#10;Description automatically generated">
            <a:extLst>
              <a:ext uri="{FF2B5EF4-FFF2-40B4-BE49-F238E27FC236}">
                <a16:creationId xmlns:a16="http://schemas.microsoft.com/office/drawing/2014/main" id="{05DBFD0C-A31B-2946-B8D4-4738AC5C1E0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7112" y="1825625"/>
            <a:ext cx="7035451" cy="4351338"/>
          </a:xfrm>
          <a:prstGeom prst="rect">
            <a:avLst/>
          </a:prstGeom>
          <a:noFill/>
          <a:ln>
            <a:noFill/>
          </a:ln>
        </p:spPr>
      </p:pic>
    </p:spTree>
    <p:extLst>
      <p:ext uri="{BB962C8B-B14F-4D97-AF65-F5344CB8AC3E}">
        <p14:creationId xmlns:p14="http://schemas.microsoft.com/office/powerpoint/2010/main" val="305155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C6AC-D48F-2542-8B97-FEE663EC7C60}"/>
              </a:ext>
            </a:extLst>
          </p:cNvPr>
          <p:cNvSpPr>
            <a:spLocks noGrp="1"/>
          </p:cNvSpPr>
          <p:nvPr>
            <p:ph type="title"/>
          </p:nvPr>
        </p:nvSpPr>
        <p:spPr/>
        <p:txBody>
          <a:bodyPr>
            <a:normAutofit fontScale="90000"/>
          </a:bodyPr>
          <a:lstStyle/>
          <a:p>
            <a:r>
              <a:rPr lang="en-US" sz="2400" b="1" dirty="0"/>
              <a:t>Respirometry Data – </a:t>
            </a:r>
            <a:br>
              <a:rPr lang="en-US" b="1" dirty="0"/>
            </a:br>
            <a:r>
              <a:rPr lang="en-US" sz="4000" b="1" dirty="0"/>
              <a:t>Timeseries Plots Trial 01 (prior to slope function)</a:t>
            </a:r>
            <a:endParaRPr lang="en-US" dirty="0"/>
          </a:p>
        </p:txBody>
      </p:sp>
      <p:pic>
        <p:nvPicPr>
          <p:cNvPr id="7" name="Picture 6" descr="A picture containing timeline&#10;&#10;Description automatically generated">
            <a:extLst>
              <a:ext uri="{FF2B5EF4-FFF2-40B4-BE49-F238E27FC236}">
                <a16:creationId xmlns:a16="http://schemas.microsoft.com/office/drawing/2014/main" id="{DFA38391-925B-D749-A90C-E02C8AB0182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67111" y="1901190"/>
            <a:ext cx="7238145" cy="4410710"/>
          </a:xfrm>
          <a:prstGeom prst="rect">
            <a:avLst/>
          </a:prstGeom>
          <a:noFill/>
          <a:ln>
            <a:noFill/>
          </a:ln>
        </p:spPr>
      </p:pic>
    </p:spTree>
    <p:extLst>
      <p:ext uri="{BB962C8B-B14F-4D97-AF65-F5344CB8AC3E}">
        <p14:creationId xmlns:p14="http://schemas.microsoft.com/office/powerpoint/2010/main" val="4044419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B8C4C-944A-C64B-8620-878E8CFBE8D1}"/>
              </a:ext>
            </a:extLst>
          </p:cNvPr>
          <p:cNvSpPr>
            <a:spLocks noGrp="1"/>
          </p:cNvSpPr>
          <p:nvPr>
            <p:ph type="title"/>
          </p:nvPr>
        </p:nvSpPr>
        <p:spPr/>
        <p:txBody>
          <a:bodyPr/>
          <a:lstStyle/>
          <a:p>
            <a:r>
              <a:rPr lang="en-US" sz="2400" dirty="0"/>
              <a:t>Conditions Prior to Respirometry – </a:t>
            </a:r>
            <a:br>
              <a:rPr lang="en-US" b="1" dirty="0"/>
            </a:br>
            <a:r>
              <a:rPr lang="en-US" b="1" dirty="0"/>
              <a:t>Dates of Respirometry Rounds</a:t>
            </a:r>
          </a:p>
        </p:txBody>
      </p:sp>
      <p:sp>
        <p:nvSpPr>
          <p:cNvPr id="3" name="Content Placeholder 2">
            <a:extLst>
              <a:ext uri="{FF2B5EF4-FFF2-40B4-BE49-F238E27FC236}">
                <a16:creationId xmlns:a16="http://schemas.microsoft.com/office/drawing/2014/main" id="{75A25610-4C46-174C-A712-D2FE8421954A}"/>
              </a:ext>
            </a:extLst>
          </p:cNvPr>
          <p:cNvSpPr>
            <a:spLocks noGrp="1"/>
          </p:cNvSpPr>
          <p:nvPr>
            <p:ph idx="1"/>
          </p:nvPr>
        </p:nvSpPr>
        <p:spPr>
          <a:xfrm>
            <a:off x="838200" y="1825625"/>
            <a:ext cx="9693729" cy="1749722"/>
          </a:xfrm>
        </p:spPr>
        <p:txBody>
          <a:bodyPr>
            <a:normAutofit lnSpcReduction="10000"/>
          </a:bodyPr>
          <a:lstStyle/>
          <a:p>
            <a:endParaRPr lang="en-US" dirty="0"/>
          </a:p>
          <a:p>
            <a:r>
              <a:rPr lang="en-US" dirty="0"/>
              <a:t>Two rounds of respirometry were conducted on Monday October 28</a:t>
            </a:r>
            <a:r>
              <a:rPr lang="en-US" baseline="30000" dirty="0"/>
              <a:t>th</a:t>
            </a:r>
            <a:r>
              <a:rPr lang="en-US" dirty="0"/>
              <a:t> with two subsequent rounds on Tuesday October 29</a:t>
            </a:r>
            <a:r>
              <a:rPr lang="en-US" baseline="30000" dirty="0"/>
              <a:t>th</a:t>
            </a:r>
            <a:r>
              <a:rPr lang="en-US" dirty="0"/>
              <a:t>, 2019. </a:t>
            </a:r>
          </a:p>
          <a:p>
            <a:endParaRPr lang="en-US" dirty="0"/>
          </a:p>
        </p:txBody>
      </p:sp>
      <p:grpSp>
        <p:nvGrpSpPr>
          <p:cNvPr id="4" name="Group 3">
            <a:extLst>
              <a:ext uri="{FF2B5EF4-FFF2-40B4-BE49-F238E27FC236}">
                <a16:creationId xmlns:a16="http://schemas.microsoft.com/office/drawing/2014/main" id="{48D03E92-5EE0-3A41-B400-934ACE835BEB}"/>
              </a:ext>
            </a:extLst>
          </p:cNvPr>
          <p:cNvGrpSpPr/>
          <p:nvPr/>
        </p:nvGrpSpPr>
        <p:grpSpPr>
          <a:xfrm>
            <a:off x="682149" y="5122263"/>
            <a:ext cx="957719" cy="1072958"/>
            <a:chOff x="3118981" y="565991"/>
            <a:chExt cx="6213695" cy="6120367"/>
          </a:xfrm>
        </p:grpSpPr>
        <p:grpSp>
          <p:nvGrpSpPr>
            <p:cNvPr id="5" name="Group 4">
              <a:extLst>
                <a:ext uri="{FF2B5EF4-FFF2-40B4-BE49-F238E27FC236}">
                  <a16:creationId xmlns:a16="http://schemas.microsoft.com/office/drawing/2014/main" id="{2E2C59D9-549E-7C42-B013-E896EBD831CE}"/>
                </a:ext>
              </a:extLst>
            </p:cNvPr>
            <p:cNvGrpSpPr/>
            <p:nvPr/>
          </p:nvGrpSpPr>
          <p:grpSpPr>
            <a:xfrm>
              <a:off x="3326905" y="2230582"/>
              <a:ext cx="5359896" cy="4452415"/>
              <a:chOff x="2315522" y="307738"/>
              <a:chExt cx="6675935" cy="5724095"/>
            </a:xfrm>
          </p:grpSpPr>
          <p:grpSp>
            <p:nvGrpSpPr>
              <p:cNvPr id="21" name="Group 20">
                <a:extLst>
                  <a:ext uri="{FF2B5EF4-FFF2-40B4-BE49-F238E27FC236}">
                    <a16:creationId xmlns:a16="http://schemas.microsoft.com/office/drawing/2014/main" id="{7F7FCB60-C78B-2F45-BE59-7F948F614CC9}"/>
                  </a:ext>
                </a:extLst>
              </p:cNvPr>
              <p:cNvGrpSpPr/>
              <p:nvPr/>
            </p:nvGrpSpPr>
            <p:grpSpPr>
              <a:xfrm>
                <a:off x="2598820" y="1795724"/>
                <a:ext cx="6392637" cy="4015529"/>
                <a:chOff x="2598820" y="1795724"/>
                <a:chExt cx="6392637" cy="4015529"/>
              </a:xfrm>
            </p:grpSpPr>
            <p:grpSp>
              <p:nvGrpSpPr>
                <p:cNvPr id="39" name="Group 38">
                  <a:extLst>
                    <a:ext uri="{FF2B5EF4-FFF2-40B4-BE49-F238E27FC236}">
                      <a16:creationId xmlns:a16="http://schemas.microsoft.com/office/drawing/2014/main" id="{0602FC45-50F2-D949-9CD5-7AABDCFC5B9D}"/>
                    </a:ext>
                  </a:extLst>
                </p:cNvPr>
                <p:cNvGrpSpPr/>
                <p:nvPr/>
              </p:nvGrpSpPr>
              <p:grpSpPr>
                <a:xfrm>
                  <a:off x="2598820" y="2636148"/>
                  <a:ext cx="6392637" cy="3175105"/>
                  <a:chOff x="2598820" y="2636148"/>
                  <a:chExt cx="6392637" cy="3175105"/>
                </a:xfrm>
              </p:grpSpPr>
              <p:sp>
                <p:nvSpPr>
                  <p:cNvPr id="43" name="Parallelogram 42">
                    <a:extLst>
                      <a:ext uri="{FF2B5EF4-FFF2-40B4-BE49-F238E27FC236}">
                        <a16:creationId xmlns:a16="http://schemas.microsoft.com/office/drawing/2014/main" id="{C191787D-209B-1B4C-B81E-8BD4DEF07430}"/>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an 43">
                    <a:extLst>
                      <a:ext uri="{FF2B5EF4-FFF2-40B4-BE49-F238E27FC236}">
                        <a16:creationId xmlns:a16="http://schemas.microsoft.com/office/drawing/2014/main" id="{BFC48B07-BE8C-C346-8EED-104D6CF7679F}"/>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A24A750C-6865-2344-810A-35E6C08F827D}"/>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an 45">
                    <a:extLst>
                      <a:ext uri="{FF2B5EF4-FFF2-40B4-BE49-F238E27FC236}">
                        <a16:creationId xmlns:a16="http://schemas.microsoft.com/office/drawing/2014/main" id="{33B5998A-B9B7-954F-9CE5-02A0A44D3D2D}"/>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3EE55582-0EC3-2E46-B907-4B04979E1D58}"/>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n 47">
                    <a:extLst>
                      <a:ext uri="{FF2B5EF4-FFF2-40B4-BE49-F238E27FC236}">
                        <a16:creationId xmlns:a16="http://schemas.microsoft.com/office/drawing/2014/main" id="{2E2E2265-5E61-5F44-923F-47F61EEAD482}"/>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n 48">
                    <a:extLst>
                      <a:ext uri="{FF2B5EF4-FFF2-40B4-BE49-F238E27FC236}">
                        <a16:creationId xmlns:a16="http://schemas.microsoft.com/office/drawing/2014/main" id="{7A083385-42D4-BC4D-8B7A-D3B31AF4505A}"/>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an 49">
                    <a:extLst>
                      <a:ext uri="{FF2B5EF4-FFF2-40B4-BE49-F238E27FC236}">
                        <a16:creationId xmlns:a16="http://schemas.microsoft.com/office/drawing/2014/main" id="{F0EFCFF1-46E0-C14E-A058-7ECF5E75474A}"/>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42519B-51A7-0248-9353-1B76B5FCD89A}"/>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07E84D-A221-7449-8824-8985C582D071}"/>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1A30D2-3DC1-0C47-8C8C-01D564B2FE0E}"/>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CD1D8F-15F9-9048-AC20-93C076593167}"/>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5662C1-4B79-2245-99CD-AF02A309E594}"/>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8DBAE0-5EEA-F847-ADDE-A8654F40FC26}"/>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E9A739-3A53-1147-9E8C-353C9996466F}"/>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BE4A7B3-F149-A945-9081-88ADCEC7266F}"/>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B7BCBB1-D057-8A43-AC0E-58CA91F462EA}"/>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E130FA-A22A-DA4A-BB2A-48E6417F6E5F}"/>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F407A81-BA57-2648-A743-D243570C2092}"/>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F51ADCC-6C75-8444-8368-0A4045C0286A}"/>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0E62CE0-695B-B043-B62F-BBC387C81537}"/>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3745EAF-1FD0-B440-B805-FC6CD55A3431}"/>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4321B04-8C12-ED49-9928-8ED176899A66}"/>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Can 65">
                    <a:extLst>
                      <a:ext uri="{FF2B5EF4-FFF2-40B4-BE49-F238E27FC236}">
                        <a16:creationId xmlns:a16="http://schemas.microsoft.com/office/drawing/2014/main" id="{2DCCF382-CF08-D040-9F17-52656E22FDD7}"/>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F86A8B96-FB99-5942-A0A5-4FD5FFA93794}"/>
                      </a:ext>
                    </a:extLst>
                  </p:cNvPr>
                  <p:cNvGrpSpPr/>
                  <p:nvPr/>
                </p:nvGrpSpPr>
                <p:grpSpPr>
                  <a:xfrm>
                    <a:off x="7241307" y="3477617"/>
                    <a:ext cx="1750150" cy="1990941"/>
                    <a:chOff x="7435633" y="3646937"/>
                    <a:chExt cx="1485343" cy="1694385"/>
                  </a:xfrm>
                </p:grpSpPr>
                <p:cxnSp>
                  <p:nvCxnSpPr>
                    <p:cNvPr id="112" name="Straight Connector 111">
                      <a:extLst>
                        <a:ext uri="{FF2B5EF4-FFF2-40B4-BE49-F238E27FC236}">
                          <a16:creationId xmlns:a16="http://schemas.microsoft.com/office/drawing/2014/main" id="{716130E4-726B-BC4F-8B72-7DF666CA7BAD}"/>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4FDFF27-38CD-CC4A-A0A6-BF5009955BA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68" name="Oval 67">
                    <a:extLst>
                      <a:ext uri="{FF2B5EF4-FFF2-40B4-BE49-F238E27FC236}">
                        <a16:creationId xmlns:a16="http://schemas.microsoft.com/office/drawing/2014/main" id="{B32B7D25-F1DC-EF42-A121-201D7E00E36A}"/>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B69A4C4B-67DF-194D-BD42-E3305FBDA7E4}"/>
                      </a:ext>
                    </a:extLst>
                  </p:cNvPr>
                  <p:cNvGrpSpPr/>
                  <p:nvPr/>
                </p:nvGrpSpPr>
                <p:grpSpPr>
                  <a:xfrm rot="150953">
                    <a:off x="6068678" y="5444199"/>
                    <a:ext cx="1224219" cy="45719"/>
                    <a:chOff x="7435633" y="3646937"/>
                    <a:chExt cx="1485343" cy="1694385"/>
                  </a:xfrm>
                </p:grpSpPr>
                <p:cxnSp>
                  <p:nvCxnSpPr>
                    <p:cNvPr id="110" name="Straight Connector 109">
                      <a:extLst>
                        <a:ext uri="{FF2B5EF4-FFF2-40B4-BE49-F238E27FC236}">
                          <a16:creationId xmlns:a16="http://schemas.microsoft.com/office/drawing/2014/main" id="{A36041A0-5772-CA4C-905C-9123D3D08F53}"/>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2E463EE-5C19-0746-AC49-6CACE0E0F156}"/>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7EBD1BEA-3561-9449-A762-ABD372FE4CCA}"/>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F4D03BA-5F6D-754C-BFEC-CF7D7B9CD4EA}"/>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766DDADA-3DCD-2643-BF0C-779BD030A05D}"/>
                      </a:ext>
                    </a:extLst>
                  </p:cNvPr>
                  <p:cNvGrpSpPr/>
                  <p:nvPr/>
                </p:nvGrpSpPr>
                <p:grpSpPr>
                  <a:xfrm rot="150953">
                    <a:off x="3885797" y="4044667"/>
                    <a:ext cx="482800" cy="517875"/>
                    <a:chOff x="7435633" y="3646937"/>
                    <a:chExt cx="1485343" cy="1694385"/>
                  </a:xfrm>
                </p:grpSpPr>
                <p:cxnSp>
                  <p:nvCxnSpPr>
                    <p:cNvPr id="108" name="Straight Connector 107">
                      <a:extLst>
                        <a:ext uri="{FF2B5EF4-FFF2-40B4-BE49-F238E27FC236}">
                          <a16:creationId xmlns:a16="http://schemas.microsoft.com/office/drawing/2014/main" id="{FF3566BA-2D40-CD49-AA8E-843F5403FC9A}"/>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9D1F3E-1CDF-5749-B66C-EF7E2276E57D}"/>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C2BDC715-4302-1440-B650-A31E9BA34324}"/>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0F243574-8682-CF4D-B7DE-7442C95AB29C}"/>
                      </a:ext>
                    </a:extLst>
                  </p:cNvPr>
                  <p:cNvGrpSpPr/>
                  <p:nvPr/>
                </p:nvGrpSpPr>
                <p:grpSpPr>
                  <a:xfrm>
                    <a:off x="4716119" y="2636148"/>
                    <a:ext cx="509569" cy="554476"/>
                    <a:chOff x="7435633" y="3646937"/>
                    <a:chExt cx="1485343" cy="1694385"/>
                  </a:xfrm>
                </p:grpSpPr>
                <p:cxnSp>
                  <p:nvCxnSpPr>
                    <p:cNvPr id="106" name="Straight Connector 105">
                      <a:extLst>
                        <a:ext uri="{FF2B5EF4-FFF2-40B4-BE49-F238E27FC236}">
                          <a16:creationId xmlns:a16="http://schemas.microsoft.com/office/drawing/2014/main" id="{3F2B8ACC-D2E8-B54F-9754-F1ADE87C6016}"/>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0202EE5-3DFF-1B40-B0F0-538252E4000D}"/>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1DFC13BC-540D-D447-A7F3-F40D892FF374}"/>
                      </a:ext>
                    </a:extLst>
                  </p:cNvPr>
                  <p:cNvGrpSpPr/>
                  <p:nvPr/>
                </p:nvGrpSpPr>
                <p:grpSpPr>
                  <a:xfrm rot="3607324" flipH="1">
                    <a:off x="7307979" y="2539376"/>
                    <a:ext cx="187666" cy="768882"/>
                    <a:chOff x="7435633" y="3646937"/>
                    <a:chExt cx="1485343" cy="1694385"/>
                  </a:xfrm>
                </p:grpSpPr>
                <p:cxnSp>
                  <p:nvCxnSpPr>
                    <p:cNvPr id="104" name="Straight Connector 103">
                      <a:extLst>
                        <a:ext uri="{FF2B5EF4-FFF2-40B4-BE49-F238E27FC236}">
                          <a16:creationId xmlns:a16="http://schemas.microsoft.com/office/drawing/2014/main" id="{D237AAE7-6514-3B4E-8601-492A9C2C9577}"/>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851907D-D428-FD43-B789-B5D2133D411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6" name="Can 75">
                    <a:extLst>
                      <a:ext uri="{FF2B5EF4-FFF2-40B4-BE49-F238E27FC236}">
                        <a16:creationId xmlns:a16="http://schemas.microsoft.com/office/drawing/2014/main" id="{CC65F21B-787F-B74B-9FB8-E1A8C83506A3}"/>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701AFDE1-2B28-DC47-812C-68ECFDFA0D76}"/>
                      </a:ext>
                    </a:extLst>
                  </p:cNvPr>
                  <p:cNvGrpSpPr/>
                  <p:nvPr/>
                </p:nvGrpSpPr>
                <p:grpSpPr>
                  <a:xfrm rot="3607324" flipH="1">
                    <a:off x="6937595" y="3276662"/>
                    <a:ext cx="45719" cy="248746"/>
                    <a:chOff x="7435633" y="3646937"/>
                    <a:chExt cx="1485343" cy="1694385"/>
                  </a:xfrm>
                </p:grpSpPr>
                <p:cxnSp>
                  <p:nvCxnSpPr>
                    <p:cNvPr id="102" name="Straight Connector 101">
                      <a:extLst>
                        <a:ext uri="{FF2B5EF4-FFF2-40B4-BE49-F238E27FC236}">
                          <a16:creationId xmlns:a16="http://schemas.microsoft.com/office/drawing/2014/main" id="{8DA85248-C098-D84C-BEDF-D5C4CBD779D0}"/>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F29FA91-88EC-E948-B755-B0F17753825D}"/>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82DE5D2-9823-FD41-8350-0CBABF511104}"/>
                      </a:ext>
                    </a:extLst>
                  </p:cNvPr>
                  <p:cNvGrpSpPr/>
                  <p:nvPr/>
                </p:nvGrpSpPr>
                <p:grpSpPr>
                  <a:xfrm rot="7499749" flipH="1">
                    <a:off x="6359724" y="3611827"/>
                    <a:ext cx="110678" cy="130658"/>
                    <a:chOff x="7435633" y="3646937"/>
                    <a:chExt cx="1485343" cy="1694385"/>
                  </a:xfrm>
                </p:grpSpPr>
                <p:cxnSp>
                  <p:nvCxnSpPr>
                    <p:cNvPr id="100" name="Straight Connector 99">
                      <a:extLst>
                        <a:ext uri="{FF2B5EF4-FFF2-40B4-BE49-F238E27FC236}">
                          <a16:creationId xmlns:a16="http://schemas.microsoft.com/office/drawing/2014/main" id="{31618E38-0D9C-EE4D-B2DC-A41E6BBF672E}"/>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FCA15AD-158C-9344-954B-34CB5A7675D6}"/>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08A6DBB9-5B25-EF41-97E3-2DB5A74E1F4E}"/>
                      </a:ext>
                    </a:extLst>
                  </p:cNvPr>
                  <p:cNvGrpSpPr/>
                  <p:nvPr/>
                </p:nvGrpSpPr>
                <p:grpSpPr>
                  <a:xfrm rot="7855886" flipH="1">
                    <a:off x="5279991" y="3339359"/>
                    <a:ext cx="739670" cy="845947"/>
                    <a:chOff x="7435633" y="3646937"/>
                    <a:chExt cx="1485343" cy="1694385"/>
                  </a:xfrm>
                </p:grpSpPr>
                <p:cxnSp>
                  <p:nvCxnSpPr>
                    <p:cNvPr id="98" name="Straight Connector 97">
                      <a:extLst>
                        <a:ext uri="{FF2B5EF4-FFF2-40B4-BE49-F238E27FC236}">
                          <a16:creationId xmlns:a16="http://schemas.microsoft.com/office/drawing/2014/main" id="{AD66C4AC-D868-A344-9E8C-3958F0B6C18C}"/>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5AD07C8-DB6F-924C-B59E-55C90922C52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1AB574B4-6408-1B46-8DCB-A4B73C8CEED2}"/>
                      </a:ext>
                    </a:extLst>
                  </p:cNvPr>
                  <p:cNvGrpSpPr/>
                  <p:nvPr/>
                </p:nvGrpSpPr>
                <p:grpSpPr>
                  <a:xfrm rot="7855886" flipH="1">
                    <a:off x="4244802" y="4092236"/>
                    <a:ext cx="1021120" cy="80122"/>
                    <a:chOff x="7435633" y="3646937"/>
                    <a:chExt cx="1485343" cy="1694385"/>
                  </a:xfrm>
                </p:grpSpPr>
                <p:cxnSp>
                  <p:nvCxnSpPr>
                    <p:cNvPr id="96" name="Straight Connector 95">
                      <a:extLst>
                        <a:ext uri="{FF2B5EF4-FFF2-40B4-BE49-F238E27FC236}">
                          <a16:creationId xmlns:a16="http://schemas.microsoft.com/office/drawing/2014/main" id="{8019BE67-FE7B-5F4A-8B43-311277C3D322}"/>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2322A5-F7BF-8B4A-AA64-252FC99D2C5F}"/>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2A3A0DB9-861D-7845-BB1B-26958EA87588}"/>
                      </a:ext>
                    </a:extLst>
                  </p:cNvPr>
                  <p:cNvGrpSpPr/>
                  <p:nvPr/>
                </p:nvGrpSpPr>
                <p:grpSpPr>
                  <a:xfrm rot="478164">
                    <a:off x="4319540" y="4982230"/>
                    <a:ext cx="967347" cy="139421"/>
                    <a:chOff x="7435633" y="3646937"/>
                    <a:chExt cx="1485343" cy="1694385"/>
                  </a:xfrm>
                </p:grpSpPr>
                <p:cxnSp>
                  <p:nvCxnSpPr>
                    <p:cNvPr id="94" name="Straight Connector 93">
                      <a:extLst>
                        <a:ext uri="{FF2B5EF4-FFF2-40B4-BE49-F238E27FC236}">
                          <a16:creationId xmlns:a16="http://schemas.microsoft.com/office/drawing/2014/main" id="{90327238-B5F6-C240-9EA7-280339422541}"/>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B2A29D9-D946-7249-AB9A-9F58F9EC4412}"/>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82" name="Rectangle 81">
                    <a:extLst>
                      <a:ext uri="{FF2B5EF4-FFF2-40B4-BE49-F238E27FC236}">
                        <a16:creationId xmlns:a16="http://schemas.microsoft.com/office/drawing/2014/main" id="{A0908D8C-E9A7-B642-9C12-AA3065D09363}"/>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D51DE796-8D75-0249-9C9A-DB2E53AE1A73}"/>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L-Shape 83">
                    <a:extLst>
                      <a:ext uri="{FF2B5EF4-FFF2-40B4-BE49-F238E27FC236}">
                        <a16:creationId xmlns:a16="http://schemas.microsoft.com/office/drawing/2014/main" id="{7E99046A-5A42-654F-B5F5-9D40101EB8F9}"/>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a:extLst>
                      <a:ext uri="{FF2B5EF4-FFF2-40B4-BE49-F238E27FC236}">
                        <a16:creationId xmlns:a16="http://schemas.microsoft.com/office/drawing/2014/main" id="{ECBC756C-0BCB-954C-9C2B-AF85E6575BBB}"/>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7BBF6AFB-35A1-5148-8C48-7F10339DBB38}"/>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E8C0496-A897-254A-A2B9-C1343CBA9549}"/>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F9D2EFB-4027-CF46-91C3-315148818B17}"/>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6A2CE5CB-0233-3748-859E-81246F6892F0}"/>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llate 198">
                    <a:extLst>
                      <a:ext uri="{FF2B5EF4-FFF2-40B4-BE49-F238E27FC236}">
                        <a16:creationId xmlns:a16="http://schemas.microsoft.com/office/drawing/2014/main" id="{E5E03A1C-1564-0042-B3EE-FBEF67256E6C}"/>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Flowchart: Collate 199">
                    <a:extLst>
                      <a:ext uri="{FF2B5EF4-FFF2-40B4-BE49-F238E27FC236}">
                        <a16:creationId xmlns:a16="http://schemas.microsoft.com/office/drawing/2014/main" id="{6AA41A95-1945-FF41-AFF5-95E11E124173}"/>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Flowchart: Collate 200">
                    <a:extLst>
                      <a:ext uri="{FF2B5EF4-FFF2-40B4-BE49-F238E27FC236}">
                        <a16:creationId xmlns:a16="http://schemas.microsoft.com/office/drawing/2014/main" id="{3C21801D-2863-BA4F-8154-6C7EA9D24DE5}"/>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Rounded Rectangle 92">
                    <a:extLst>
                      <a:ext uri="{FF2B5EF4-FFF2-40B4-BE49-F238E27FC236}">
                        <a16:creationId xmlns:a16="http://schemas.microsoft.com/office/drawing/2014/main" id="{B33126DE-E294-4444-9C80-6545C8C2FDC1}"/>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8E851868-549C-E646-A922-0EED153E7285}"/>
                    </a:ext>
                  </a:extLst>
                </p:cNvPr>
                <p:cNvGrpSpPr/>
                <p:nvPr/>
              </p:nvGrpSpPr>
              <p:grpSpPr>
                <a:xfrm rot="2804651">
                  <a:off x="5583142" y="1734757"/>
                  <a:ext cx="1720047" cy="1841982"/>
                  <a:chOff x="7435633" y="3646937"/>
                  <a:chExt cx="1485343" cy="1694385"/>
                </a:xfrm>
              </p:grpSpPr>
              <p:cxnSp>
                <p:nvCxnSpPr>
                  <p:cNvPr id="41" name="Straight Connector 40">
                    <a:extLst>
                      <a:ext uri="{FF2B5EF4-FFF2-40B4-BE49-F238E27FC236}">
                        <a16:creationId xmlns:a16="http://schemas.microsoft.com/office/drawing/2014/main" id="{16EDA00F-02FB-1747-BD08-4F54766F6FFD}"/>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9740F91-2D59-514B-9761-ED9E94611BCC}"/>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0B46666A-672B-9C4F-AF70-EF8483C7843E}"/>
                  </a:ext>
                </a:extLst>
              </p:cNvPr>
              <p:cNvCxnSpPr>
                <a:stCxn id="90"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F540831-C28A-6246-A856-5D5458DA7126}"/>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02D0EE-7BD0-1142-ADE4-9F604F966E6A}"/>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94CEDB-C550-6C46-9D7B-3D40B62E384B}"/>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7A868F-4AD4-C44C-8F64-1E54840D6855}"/>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620F7F2-E754-F74B-AA16-8086C0BF5B3D}"/>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28" name="Parallelogram 27">
                <a:extLst>
                  <a:ext uri="{FF2B5EF4-FFF2-40B4-BE49-F238E27FC236}">
                    <a16:creationId xmlns:a16="http://schemas.microsoft.com/office/drawing/2014/main" id="{142E1302-7F71-9F4F-9DA2-065430589F2F}"/>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n 28">
                <a:extLst>
                  <a:ext uri="{FF2B5EF4-FFF2-40B4-BE49-F238E27FC236}">
                    <a16:creationId xmlns:a16="http://schemas.microsoft.com/office/drawing/2014/main" id="{4FD9105B-0568-D64C-B299-566DF692CF9B}"/>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n 29">
                <a:extLst>
                  <a:ext uri="{FF2B5EF4-FFF2-40B4-BE49-F238E27FC236}">
                    <a16:creationId xmlns:a16="http://schemas.microsoft.com/office/drawing/2014/main" id="{1D034487-B86E-9541-B13D-6D1D61854D16}"/>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a:extLst>
                  <a:ext uri="{FF2B5EF4-FFF2-40B4-BE49-F238E27FC236}">
                    <a16:creationId xmlns:a16="http://schemas.microsoft.com/office/drawing/2014/main" id="{6021EB9F-D8B5-9142-8390-6F9CFDFC0253}"/>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D4545805-4AFC-C44C-89EB-B7D0EE4BA8D2}"/>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D68A6A4-CE02-554F-A544-EB14611F75E1}"/>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1DD4BA9D-0A48-3449-A3A8-4F1C07C08843}"/>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CDD024-3E23-0342-ADC2-8E86A377CDBC}"/>
                  </a:ext>
                </a:extLst>
              </p:cNvPr>
              <p:cNvGrpSpPr/>
              <p:nvPr/>
            </p:nvGrpSpPr>
            <p:grpSpPr>
              <a:xfrm>
                <a:off x="5797974" y="1770943"/>
                <a:ext cx="368273" cy="3350412"/>
                <a:chOff x="9803247" y="1274622"/>
                <a:chExt cx="368273" cy="3350412"/>
              </a:xfrm>
            </p:grpSpPr>
            <p:sp>
              <p:nvSpPr>
                <p:cNvPr id="36" name="Flowchart: Magnetic Disk 144">
                  <a:extLst>
                    <a:ext uri="{FF2B5EF4-FFF2-40B4-BE49-F238E27FC236}">
                      <a16:creationId xmlns:a16="http://schemas.microsoft.com/office/drawing/2014/main" id="{805AC0FB-B39A-0240-B622-B1FA58D35DA5}"/>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Magnetic Disk 145">
                  <a:extLst>
                    <a:ext uri="{FF2B5EF4-FFF2-40B4-BE49-F238E27FC236}">
                      <a16:creationId xmlns:a16="http://schemas.microsoft.com/office/drawing/2014/main" id="{83E36504-EB38-944D-B474-42B6E708F8D6}"/>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urved Connector 37">
                  <a:extLst>
                    <a:ext uri="{FF2B5EF4-FFF2-40B4-BE49-F238E27FC236}">
                      <a16:creationId xmlns:a16="http://schemas.microsoft.com/office/drawing/2014/main" id="{D097405A-49FB-AD48-92F6-654EF8463FBC}"/>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6" name="Parallelogram 5">
              <a:extLst>
                <a:ext uri="{FF2B5EF4-FFF2-40B4-BE49-F238E27FC236}">
                  <a16:creationId xmlns:a16="http://schemas.microsoft.com/office/drawing/2014/main" id="{33DE4002-3E33-E542-B56D-29AFF0D0B2B1}"/>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2994A895-7906-C241-9F3B-A69BEF7CDE3B}"/>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F2F8E16B-82A4-2C40-9D17-A37A6DD4AC18}"/>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117">
              <a:extLst>
                <a:ext uri="{FF2B5EF4-FFF2-40B4-BE49-F238E27FC236}">
                  <a16:creationId xmlns:a16="http://schemas.microsoft.com/office/drawing/2014/main" id="{362EEE64-EC9E-4A42-BC48-DE01B8B103E0}"/>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118">
              <a:extLst>
                <a:ext uri="{FF2B5EF4-FFF2-40B4-BE49-F238E27FC236}">
                  <a16:creationId xmlns:a16="http://schemas.microsoft.com/office/drawing/2014/main" id="{F4BD2078-F229-F54B-B257-91FDFB5309CB}"/>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19">
              <a:extLst>
                <a:ext uri="{FF2B5EF4-FFF2-40B4-BE49-F238E27FC236}">
                  <a16:creationId xmlns:a16="http://schemas.microsoft.com/office/drawing/2014/main" id="{9F84AFAE-0A6D-6A4D-8E85-B3828C7F75CE}"/>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8C7CE6B-75CE-0649-8705-299F6A4DDCB7}"/>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255D1A-8372-8249-8292-F89013AB6721}"/>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445039-6741-0941-BB66-B3B8294EBCE4}"/>
                </a:ext>
              </a:extLst>
            </p:cNvPr>
            <p:cNvCxnSpPr>
              <a:stCxn id="10"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5" name="Flowchart: Collate 123">
              <a:extLst>
                <a:ext uri="{FF2B5EF4-FFF2-40B4-BE49-F238E27FC236}">
                  <a16:creationId xmlns:a16="http://schemas.microsoft.com/office/drawing/2014/main" id="{184D1996-7337-4F4A-B461-2917646B0F2A}"/>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ED4D5C6D-0857-EE40-AAE8-548CA54ECD39}"/>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E7F42C-4E7C-DE41-A65D-822BB0F51AB2}"/>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30FCF6-6244-CC4F-A021-1FFC26A948CD}"/>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C809C0-EA13-7240-8207-85D846A57B54}"/>
                </a:ext>
              </a:extLst>
            </p:cNvPr>
            <p:cNvCxnSpPr>
              <a:endCxn id="9"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CBD157-1AC6-274C-B78C-8574A6E120C3}"/>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114" name="Rounded Rectangle 113">
            <a:extLst>
              <a:ext uri="{FF2B5EF4-FFF2-40B4-BE49-F238E27FC236}">
                <a16:creationId xmlns:a16="http://schemas.microsoft.com/office/drawing/2014/main" id="{F48A9725-EDC3-C546-B4B2-A1E71F83457B}"/>
              </a:ext>
            </a:extLst>
          </p:cNvPr>
          <p:cNvSpPr/>
          <p:nvPr/>
        </p:nvSpPr>
        <p:spPr>
          <a:xfrm>
            <a:off x="624024" y="4722536"/>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02</a:t>
            </a:r>
            <a:endParaRPr lang="en-US" sz="1400" dirty="0">
              <a:solidFill>
                <a:schemeClr val="bg1"/>
              </a:solidFill>
            </a:endParaRPr>
          </a:p>
        </p:txBody>
      </p:sp>
      <p:grpSp>
        <p:nvGrpSpPr>
          <p:cNvPr id="115" name="Group 114">
            <a:extLst>
              <a:ext uri="{FF2B5EF4-FFF2-40B4-BE49-F238E27FC236}">
                <a16:creationId xmlns:a16="http://schemas.microsoft.com/office/drawing/2014/main" id="{B3B4076D-DEB9-1F46-8F14-20C8AB9B4C82}"/>
              </a:ext>
            </a:extLst>
          </p:cNvPr>
          <p:cNvGrpSpPr/>
          <p:nvPr/>
        </p:nvGrpSpPr>
        <p:grpSpPr>
          <a:xfrm>
            <a:off x="1845436" y="5083205"/>
            <a:ext cx="957719" cy="1072958"/>
            <a:chOff x="3118981" y="565991"/>
            <a:chExt cx="6213695" cy="6120367"/>
          </a:xfrm>
        </p:grpSpPr>
        <p:grpSp>
          <p:nvGrpSpPr>
            <p:cNvPr id="116" name="Group 115">
              <a:extLst>
                <a:ext uri="{FF2B5EF4-FFF2-40B4-BE49-F238E27FC236}">
                  <a16:creationId xmlns:a16="http://schemas.microsoft.com/office/drawing/2014/main" id="{41B1DE42-46C3-1C41-91D1-2563C1556035}"/>
                </a:ext>
              </a:extLst>
            </p:cNvPr>
            <p:cNvGrpSpPr/>
            <p:nvPr/>
          </p:nvGrpSpPr>
          <p:grpSpPr>
            <a:xfrm>
              <a:off x="3326905" y="2230582"/>
              <a:ext cx="5359896" cy="4452415"/>
              <a:chOff x="2315522" y="307738"/>
              <a:chExt cx="6675935" cy="5724095"/>
            </a:xfrm>
          </p:grpSpPr>
          <p:grpSp>
            <p:nvGrpSpPr>
              <p:cNvPr id="132" name="Group 131">
                <a:extLst>
                  <a:ext uri="{FF2B5EF4-FFF2-40B4-BE49-F238E27FC236}">
                    <a16:creationId xmlns:a16="http://schemas.microsoft.com/office/drawing/2014/main" id="{90CDFFC0-F44B-1944-91A4-9AA33400177D}"/>
                  </a:ext>
                </a:extLst>
              </p:cNvPr>
              <p:cNvGrpSpPr/>
              <p:nvPr/>
            </p:nvGrpSpPr>
            <p:grpSpPr>
              <a:xfrm>
                <a:off x="2598820" y="1795724"/>
                <a:ext cx="6392637" cy="4015529"/>
                <a:chOff x="2598820" y="1795724"/>
                <a:chExt cx="6392637" cy="4015529"/>
              </a:xfrm>
            </p:grpSpPr>
            <p:grpSp>
              <p:nvGrpSpPr>
                <p:cNvPr id="150" name="Group 149">
                  <a:extLst>
                    <a:ext uri="{FF2B5EF4-FFF2-40B4-BE49-F238E27FC236}">
                      <a16:creationId xmlns:a16="http://schemas.microsoft.com/office/drawing/2014/main" id="{1C20FAF1-43D4-374A-A676-5446C5ACD027}"/>
                    </a:ext>
                  </a:extLst>
                </p:cNvPr>
                <p:cNvGrpSpPr/>
                <p:nvPr/>
              </p:nvGrpSpPr>
              <p:grpSpPr>
                <a:xfrm>
                  <a:off x="2598820" y="2636148"/>
                  <a:ext cx="6392637" cy="3175105"/>
                  <a:chOff x="2598820" y="2636148"/>
                  <a:chExt cx="6392637" cy="3175105"/>
                </a:xfrm>
              </p:grpSpPr>
              <p:sp>
                <p:nvSpPr>
                  <p:cNvPr id="154" name="Parallelogram 153">
                    <a:extLst>
                      <a:ext uri="{FF2B5EF4-FFF2-40B4-BE49-F238E27FC236}">
                        <a16:creationId xmlns:a16="http://schemas.microsoft.com/office/drawing/2014/main" id="{40AEA5EA-744F-E94F-A68F-D4834302B48A}"/>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Can 154">
                    <a:extLst>
                      <a:ext uri="{FF2B5EF4-FFF2-40B4-BE49-F238E27FC236}">
                        <a16:creationId xmlns:a16="http://schemas.microsoft.com/office/drawing/2014/main" id="{98BFCE3D-CACB-B848-8144-A498DEA6AEC4}"/>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Cube 155">
                    <a:extLst>
                      <a:ext uri="{FF2B5EF4-FFF2-40B4-BE49-F238E27FC236}">
                        <a16:creationId xmlns:a16="http://schemas.microsoft.com/office/drawing/2014/main" id="{55C7567D-EC9F-FC4F-82D2-670BB166D17F}"/>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Can 156">
                    <a:extLst>
                      <a:ext uri="{FF2B5EF4-FFF2-40B4-BE49-F238E27FC236}">
                        <a16:creationId xmlns:a16="http://schemas.microsoft.com/office/drawing/2014/main" id="{4F01BD37-7DF8-C348-9421-0B5212A87F6A}"/>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a:extLst>
                      <a:ext uri="{FF2B5EF4-FFF2-40B4-BE49-F238E27FC236}">
                        <a16:creationId xmlns:a16="http://schemas.microsoft.com/office/drawing/2014/main" id="{B92EB6E0-F889-E244-A701-A57CC8949FF5}"/>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an 158">
                    <a:extLst>
                      <a:ext uri="{FF2B5EF4-FFF2-40B4-BE49-F238E27FC236}">
                        <a16:creationId xmlns:a16="http://schemas.microsoft.com/office/drawing/2014/main" id="{A8C22F3E-0212-0640-9CD0-C16517F7CEA2}"/>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Can 159">
                    <a:extLst>
                      <a:ext uri="{FF2B5EF4-FFF2-40B4-BE49-F238E27FC236}">
                        <a16:creationId xmlns:a16="http://schemas.microsoft.com/office/drawing/2014/main" id="{C98517E0-D0A7-A146-96FE-9408447A4B0A}"/>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an 160">
                    <a:extLst>
                      <a:ext uri="{FF2B5EF4-FFF2-40B4-BE49-F238E27FC236}">
                        <a16:creationId xmlns:a16="http://schemas.microsoft.com/office/drawing/2014/main" id="{5A264099-E9ED-6945-91B2-AA1896968D8F}"/>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a:extLst>
                      <a:ext uri="{FF2B5EF4-FFF2-40B4-BE49-F238E27FC236}">
                        <a16:creationId xmlns:a16="http://schemas.microsoft.com/office/drawing/2014/main" id="{F65B44A6-03AA-9049-8CB3-F5D9A6F63E26}"/>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16EC3F2-1ECA-A54F-A04A-EEE9E04F0726}"/>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52C785F-D65D-FC49-8167-3D593D7EE396}"/>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2DB64C5-5E69-C04D-8442-E26DB23BBA6A}"/>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C74A039-1AAD-354A-A565-0D602B5F39BF}"/>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A045F85-8AF1-C348-AA65-B14B83C0F91B}"/>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AD0306A-A379-7A47-91B1-E1573A85329E}"/>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960ABEC-60F5-7B42-B8F5-6B316031758B}"/>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C581EC3-64CB-2C49-AE0A-33AAB51A7CC6}"/>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E9A8DF7-26C3-1740-A3EA-6636B0161970}"/>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0BBF15A-E345-7F40-AB9C-C966E71ED6F5}"/>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1246E95-7CC6-CB48-A6CD-CD364A7785BD}"/>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725B1C6-D3CF-2149-A7F5-8B1A10B30157}"/>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C4B1A54-E69E-0740-97A1-1D628270AAC1}"/>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4D39A63-67D1-A149-8CBA-8C526E494D9F}"/>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177" name="Can 176">
                    <a:extLst>
                      <a:ext uri="{FF2B5EF4-FFF2-40B4-BE49-F238E27FC236}">
                        <a16:creationId xmlns:a16="http://schemas.microsoft.com/office/drawing/2014/main" id="{80B707AB-CA53-D54D-B859-02CF5E08BC12}"/>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8" name="Group 177">
                    <a:extLst>
                      <a:ext uri="{FF2B5EF4-FFF2-40B4-BE49-F238E27FC236}">
                        <a16:creationId xmlns:a16="http://schemas.microsoft.com/office/drawing/2014/main" id="{4EEFDF4E-C0D7-3041-B17C-93444422B9D4}"/>
                      </a:ext>
                    </a:extLst>
                  </p:cNvPr>
                  <p:cNvGrpSpPr/>
                  <p:nvPr/>
                </p:nvGrpSpPr>
                <p:grpSpPr>
                  <a:xfrm>
                    <a:off x="7241307" y="3477617"/>
                    <a:ext cx="1750150" cy="1990941"/>
                    <a:chOff x="7435633" y="3646937"/>
                    <a:chExt cx="1485343" cy="1694385"/>
                  </a:xfrm>
                </p:grpSpPr>
                <p:cxnSp>
                  <p:nvCxnSpPr>
                    <p:cNvPr id="223" name="Straight Connector 222">
                      <a:extLst>
                        <a:ext uri="{FF2B5EF4-FFF2-40B4-BE49-F238E27FC236}">
                          <a16:creationId xmlns:a16="http://schemas.microsoft.com/office/drawing/2014/main" id="{6A77B7D5-9637-B342-B252-C115516B626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0D5AEE3-DF32-984F-91DC-F0E268F342AF}"/>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79" name="Oval 178">
                    <a:extLst>
                      <a:ext uri="{FF2B5EF4-FFF2-40B4-BE49-F238E27FC236}">
                        <a16:creationId xmlns:a16="http://schemas.microsoft.com/office/drawing/2014/main" id="{3911B4E4-D001-6941-87A3-C9F25595D476}"/>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a:extLst>
                      <a:ext uri="{FF2B5EF4-FFF2-40B4-BE49-F238E27FC236}">
                        <a16:creationId xmlns:a16="http://schemas.microsoft.com/office/drawing/2014/main" id="{0B4FEFCE-42C9-8E42-A126-7DCF6D007946}"/>
                      </a:ext>
                    </a:extLst>
                  </p:cNvPr>
                  <p:cNvGrpSpPr/>
                  <p:nvPr/>
                </p:nvGrpSpPr>
                <p:grpSpPr>
                  <a:xfrm rot="150953">
                    <a:off x="6068678" y="5444199"/>
                    <a:ext cx="1224219" cy="45719"/>
                    <a:chOff x="7435633" y="3646937"/>
                    <a:chExt cx="1485343" cy="1694385"/>
                  </a:xfrm>
                </p:grpSpPr>
                <p:cxnSp>
                  <p:nvCxnSpPr>
                    <p:cNvPr id="221" name="Straight Connector 220">
                      <a:extLst>
                        <a:ext uri="{FF2B5EF4-FFF2-40B4-BE49-F238E27FC236}">
                          <a16:creationId xmlns:a16="http://schemas.microsoft.com/office/drawing/2014/main" id="{C7EC2ACE-3759-CD44-9C33-BB684A7E58DF}"/>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DA32E7F-C5D0-1C45-801D-075CC9915CD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1" name="Rectangle 180">
                    <a:extLst>
                      <a:ext uri="{FF2B5EF4-FFF2-40B4-BE49-F238E27FC236}">
                        <a16:creationId xmlns:a16="http://schemas.microsoft.com/office/drawing/2014/main" id="{EEABD2E9-EED1-E841-AD63-A037CB6616AB}"/>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970D6B55-7A93-EE45-9B51-A4BD5FA4BFA3}"/>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3" name="Group 182">
                    <a:extLst>
                      <a:ext uri="{FF2B5EF4-FFF2-40B4-BE49-F238E27FC236}">
                        <a16:creationId xmlns:a16="http://schemas.microsoft.com/office/drawing/2014/main" id="{E5EFEB04-1820-B640-AB57-3ABFDA64DE3D}"/>
                      </a:ext>
                    </a:extLst>
                  </p:cNvPr>
                  <p:cNvGrpSpPr/>
                  <p:nvPr/>
                </p:nvGrpSpPr>
                <p:grpSpPr>
                  <a:xfrm rot="150953">
                    <a:off x="3885797" y="4044667"/>
                    <a:ext cx="482800" cy="517875"/>
                    <a:chOff x="7435633" y="3646937"/>
                    <a:chExt cx="1485343" cy="1694385"/>
                  </a:xfrm>
                </p:grpSpPr>
                <p:cxnSp>
                  <p:nvCxnSpPr>
                    <p:cNvPr id="219" name="Straight Connector 218">
                      <a:extLst>
                        <a:ext uri="{FF2B5EF4-FFF2-40B4-BE49-F238E27FC236}">
                          <a16:creationId xmlns:a16="http://schemas.microsoft.com/office/drawing/2014/main" id="{2399A5BC-7564-924C-BD0B-87B919E63CF0}"/>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4F8A953-3C46-DF40-87DA-64F5621CB9FF}"/>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ED6F4B05-9833-1441-BD06-FBE56641111E}"/>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roup 184">
                    <a:extLst>
                      <a:ext uri="{FF2B5EF4-FFF2-40B4-BE49-F238E27FC236}">
                        <a16:creationId xmlns:a16="http://schemas.microsoft.com/office/drawing/2014/main" id="{F57F23C7-31BC-3846-B49A-A6A4A8D9E5FF}"/>
                      </a:ext>
                    </a:extLst>
                  </p:cNvPr>
                  <p:cNvGrpSpPr/>
                  <p:nvPr/>
                </p:nvGrpSpPr>
                <p:grpSpPr>
                  <a:xfrm>
                    <a:off x="4716119" y="2636148"/>
                    <a:ext cx="509569" cy="554476"/>
                    <a:chOff x="7435633" y="3646937"/>
                    <a:chExt cx="1485343" cy="1694385"/>
                  </a:xfrm>
                </p:grpSpPr>
                <p:cxnSp>
                  <p:nvCxnSpPr>
                    <p:cNvPr id="217" name="Straight Connector 216">
                      <a:extLst>
                        <a:ext uri="{FF2B5EF4-FFF2-40B4-BE49-F238E27FC236}">
                          <a16:creationId xmlns:a16="http://schemas.microsoft.com/office/drawing/2014/main" id="{A6E25458-1A03-2448-B63F-3A50DE4F7877}"/>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E025A1B-5CB2-A04D-8638-B7A5F179283E}"/>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5B46A924-0544-3D47-9B5C-EC8A7BA4D003}"/>
                      </a:ext>
                    </a:extLst>
                  </p:cNvPr>
                  <p:cNvGrpSpPr/>
                  <p:nvPr/>
                </p:nvGrpSpPr>
                <p:grpSpPr>
                  <a:xfrm rot="3607324" flipH="1">
                    <a:off x="7307979" y="2539376"/>
                    <a:ext cx="187666" cy="768882"/>
                    <a:chOff x="7435633" y="3646937"/>
                    <a:chExt cx="1485343" cy="1694385"/>
                  </a:xfrm>
                </p:grpSpPr>
                <p:cxnSp>
                  <p:nvCxnSpPr>
                    <p:cNvPr id="215" name="Straight Connector 214">
                      <a:extLst>
                        <a:ext uri="{FF2B5EF4-FFF2-40B4-BE49-F238E27FC236}">
                          <a16:creationId xmlns:a16="http://schemas.microsoft.com/office/drawing/2014/main" id="{DB44EDAB-7190-094A-99EA-361D6162BCEE}"/>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C19764F-73E2-7C4E-98C6-276AF6D9633E}"/>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7" name="Can 186">
                    <a:extLst>
                      <a:ext uri="{FF2B5EF4-FFF2-40B4-BE49-F238E27FC236}">
                        <a16:creationId xmlns:a16="http://schemas.microsoft.com/office/drawing/2014/main" id="{829140B9-8ADA-7D43-84AC-ADD6C465DD26}"/>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a:extLst>
                      <a:ext uri="{FF2B5EF4-FFF2-40B4-BE49-F238E27FC236}">
                        <a16:creationId xmlns:a16="http://schemas.microsoft.com/office/drawing/2014/main" id="{2568177C-9251-D84C-9F91-BA692BE0F917}"/>
                      </a:ext>
                    </a:extLst>
                  </p:cNvPr>
                  <p:cNvGrpSpPr/>
                  <p:nvPr/>
                </p:nvGrpSpPr>
                <p:grpSpPr>
                  <a:xfrm rot="3607324" flipH="1">
                    <a:off x="6937595" y="3276662"/>
                    <a:ext cx="45719" cy="248746"/>
                    <a:chOff x="7435633" y="3646937"/>
                    <a:chExt cx="1485343" cy="1694385"/>
                  </a:xfrm>
                </p:grpSpPr>
                <p:cxnSp>
                  <p:nvCxnSpPr>
                    <p:cNvPr id="213" name="Straight Connector 212">
                      <a:extLst>
                        <a:ext uri="{FF2B5EF4-FFF2-40B4-BE49-F238E27FC236}">
                          <a16:creationId xmlns:a16="http://schemas.microsoft.com/office/drawing/2014/main" id="{553A5593-C224-F442-9FBE-BE6FEFD58227}"/>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3C65FCD-45AE-A648-AED8-111E79F90C3C}"/>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8D93EE48-1587-6442-95BB-701AF7799B85}"/>
                      </a:ext>
                    </a:extLst>
                  </p:cNvPr>
                  <p:cNvGrpSpPr/>
                  <p:nvPr/>
                </p:nvGrpSpPr>
                <p:grpSpPr>
                  <a:xfrm rot="7499749" flipH="1">
                    <a:off x="6359724" y="3611827"/>
                    <a:ext cx="110678" cy="130658"/>
                    <a:chOff x="7435633" y="3646937"/>
                    <a:chExt cx="1485343" cy="1694385"/>
                  </a:xfrm>
                </p:grpSpPr>
                <p:cxnSp>
                  <p:nvCxnSpPr>
                    <p:cNvPr id="211" name="Straight Connector 210">
                      <a:extLst>
                        <a:ext uri="{FF2B5EF4-FFF2-40B4-BE49-F238E27FC236}">
                          <a16:creationId xmlns:a16="http://schemas.microsoft.com/office/drawing/2014/main" id="{69A4B37A-FE2F-3D4F-96E9-7B11BEF2A0A0}"/>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02D094F-EEAC-2446-8A3C-3EE721AE5557}"/>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4DB49E50-193E-7342-AE6E-C2A6A1EEBD30}"/>
                      </a:ext>
                    </a:extLst>
                  </p:cNvPr>
                  <p:cNvGrpSpPr/>
                  <p:nvPr/>
                </p:nvGrpSpPr>
                <p:grpSpPr>
                  <a:xfrm rot="7855886" flipH="1">
                    <a:off x="5279991" y="3339359"/>
                    <a:ext cx="739670" cy="845947"/>
                    <a:chOff x="7435633" y="3646937"/>
                    <a:chExt cx="1485343" cy="1694385"/>
                  </a:xfrm>
                </p:grpSpPr>
                <p:cxnSp>
                  <p:nvCxnSpPr>
                    <p:cNvPr id="209" name="Straight Connector 208">
                      <a:extLst>
                        <a:ext uri="{FF2B5EF4-FFF2-40B4-BE49-F238E27FC236}">
                          <a16:creationId xmlns:a16="http://schemas.microsoft.com/office/drawing/2014/main" id="{2137B614-D781-554F-AA27-19539E428EAE}"/>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2D24DDF-28E8-7E45-9776-34A34EC6FE7E}"/>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D35E800D-F47A-FA49-BC49-7F122CBDC5FF}"/>
                      </a:ext>
                    </a:extLst>
                  </p:cNvPr>
                  <p:cNvGrpSpPr/>
                  <p:nvPr/>
                </p:nvGrpSpPr>
                <p:grpSpPr>
                  <a:xfrm rot="7855886" flipH="1">
                    <a:off x="4244802" y="4092236"/>
                    <a:ext cx="1021120" cy="80122"/>
                    <a:chOff x="7435633" y="3646937"/>
                    <a:chExt cx="1485343" cy="1694385"/>
                  </a:xfrm>
                </p:grpSpPr>
                <p:cxnSp>
                  <p:nvCxnSpPr>
                    <p:cNvPr id="207" name="Straight Connector 206">
                      <a:extLst>
                        <a:ext uri="{FF2B5EF4-FFF2-40B4-BE49-F238E27FC236}">
                          <a16:creationId xmlns:a16="http://schemas.microsoft.com/office/drawing/2014/main" id="{CEB558CD-6DEB-D748-AF88-FA688FA0F969}"/>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0B6EDAF-15B3-7244-A58F-5B9923D5A25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363784CA-3502-0D48-98DE-9EE358EB7CD6}"/>
                      </a:ext>
                    </a:extLst>
                  </p:cNvPr>
                  <p:cNvGrpSpPr/>
                  <p:nvPr/>
                </p:nvGrpSpPr>
                <p:grpSpPr>
                  <a:xfrm rot="478164">
                    <a:off x="4319540" y="4982230"/>
                    <a:ext cx="967347" cy="139421"/>
                    <a:chOff x="7435633" y="3646937"/>
                    <a:chExt cx="1485343" cy="1694385"/>
                  </a:xfrm>
                </p:grpSpPr>
                <p:cxnSp>
                  <p:nvCxnSpPr>
                    <p:cNvPr id="205" name="Straight Connector 204">
                      <a:extLst>
                        <a:ext uri="{FF2B5EF4-FFF2-40B4-BE49-F238E27FC236}">
                          <a16:creationId xmlns:a16="http://schemas.microsoft.com/office/drawing/2014/main" id="{5C574030-202D-A04C-8009-48A20666E5D3}"/>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19D31A7-C875-1945-8953-7111AC85A61E}"/>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3" name="Rectangle 192">
                    <a:extLst>
                      <a:ext uri="{FF2B5EF4-FFF2-40B4-BE49-F238E27FC236}">
                        <a16:creationId xmlns:a16="http://schemas.microsoft.com/office/drawing/2014/main" id="{6A45F294-E265-3F45-B8F6-9CF5A43CCC2C}"/>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a:extLst>
                      <a:ext uri="{FF2B5EF4-FFF2-40B4-BE49-F238E27FC236}">
                        <a16:creationId xmlns:a16="http://schemas.microsoft.com/office/drawing/2014/main" id="{3D5CB2A0-7533-014B-98AA-FC6911B26A50}"/>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Shape 194">
                    <a:extLst>
                      <a:ext uri="{FF2B5EF4-FFF2-40B4-BE49-F238E27FC236}">
                        <a16:creationId xmlns:a16="http://schemas.microsoft.com/office/drawing/2014/main" id="{85C130B2-0A08-B541-8131-A2367C69D730}"/>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a:extLst>
                      <a:ext uri="{FF2B5EF4-FFF2-40B4-BE49-F238E27FC236}">
                        <a16:creationId xmlns:a16="http://schemas.microsoft.com/office/drawing/2014/main" id="{FDB42BC9-293A-BA45-88CC-6E1F502AFB3A}"/>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a:extLst>
                      <a:ext uri="{FF2B5EF4-FFF2-40B4-BE49-F238E27FC236}">
                        <a16:creationId xmlns:a16="http://schemas.microsoft.com/office/drawing/2014/main" id="{35D02196-5004-D740-A53C-BF14286F7E46}"/>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E6BD71DA-5464-6147-ACB4-2457903326F3}"/>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454645EC-0AB9-E84F-8FA9-AE82A625D95A}"/>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AD762F1-E937-7B44-A948-4F66D4FDD938}"/>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lowchart: Collate 1408">
                    <a:extLst>
                      <a:ext uri="{FF2B5EF4-FFF2-40B4-BE49-F238E27FC236}">
                        <a16:creationId xmlns:a16="http://schemas.microsoft.com/office/drawing/2014/main" id="{9003C29C-E936-4647-81EE-C8ED6C887022}"/>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2" name="Flowchart: Collate 1409">
                    <a:extLst>
                      <a:ext uri="{FF2B5EF4-FFF2-40B4-BE49-F238E27FC236}">
                        <a16:creationId xmlns:a16="http://schemas.microsoft.com/office/drawing/2014/main" id="{791E4E29-4931-BA47-82F0-7EF604CF8C85}"/>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3" name="Flowchart: Collate 1410">
                    <a:extLst>
                      <a:ext uri="{FF2B5EF4-FFF2-40B4-BE49-F238E27FC236}">
                        <a16:creationId xmlns:a16="http://schemas.microsoft.com/office/drawing/2014/main" id="{905263E6-8579-3949-BC37-159B28D7DC2C}"/>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4" name="Rounded Rectangle 203">
                    <a:extLst>
                      <a:ext uri="{FF2B5EF4-FFF2-40B4-BE49-F238E27FC236}">
                        <a16:creationId xmlns:a16="http://schemas.microsoft.com/office/drawing/2014/main" id="{4DC55CED-AECF-EB49-A13C-ED43017E8C1A}"/>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7230D309-52BD-C540-9800-BBCFDB376B61}"/>
                    </a:ext>
                  </a:extLst>
                </p:cNvPr>
                <p:cNvGrpSpPr/>
                <p:nvPr/>
              </p:nvGrpSpPr>
              <p:grpSpPr>
                <a:xfrm rot="2804651">
                  <a:off x="5583142" y="1734757"/>
                  <a:ext cx="1720047" cy="1841982"/>
                  <a:chOff x="7435633" y="3646937"/>
                  <a:chExt cx="1485343" cy="1694385"/>
                </a:xfrm>
              </p:grpSpPr>
              <p:cxnSp>
                <p:nvCxnSpPr>
                  <p:cNvPr id="152" name="Straight Connector 151">
                    <a:extLst>
                      <a:ext uri="{FF2B5EF4-FFF2-40B4-BE49-F238E27FC236}">
                        <a16:creationId xmlns:a16="http://schemas.microsoft.com/office/drawing/2014/main" id="{63C23F6C-C61D-3240-BCB1-07D06C192EEF}"/>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12B77EB-83F6-C44B-A925-483C683DA6C4}"/>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33" name="Straight Connector 132">
                <a:extLst>
                  <a:ext uri="{FF2B5EF4-FFF2-40B4-BE49-F238E27FC236}">
                    <a16:creationId xmlns:a16="http://schemas.microsoft.com/office/drawing/2014/main" id="{D5694723-93DC-B94D-A06B-614D7DA39732}"/>
                  </a:ext>
                </a:extLst>
              </p:cNvPr>
              <p:cNvCxnSpPr>
                <a:stCxn id="201"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BC523FF-F321-4E4F-85D4-CEA46D7DD731}"/>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A8BDC13-6CF7-3E4A-A815-EE58E28E108B}"/>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7228B0-7099-174E-9ABF-F63F83CAD5E8}"/>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015BA01-AB87-9745-B379-B8837447F789}"/>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D81E7F-42C9-094E-A88E-E7C36025C802}"/>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39" name="Parallelogram 138">
                <a:extLst>
                  <a:ext uri="{FF2B5EF4-FFF2-40B4-BE49-F238E27FC236}">
                    <a16:creationId xmlns:a16="http://schemas.microsoft.com/office/drawing/2014/main" id="{CCBE1384-F429-6049-B9E0-5E3C2FB43036}"/>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Can 139">
                <a:extLst>
                  <a:ext uri="{FF2B5EF4-FFF2-40B4-BE49-F238E27FC236}">
                    <a16:creationId xmlns:a16="http://schemas.microsoft.com/office/drawing/2014/main" id="{BBA73F41-87B3-924D-AD4F-2C06E1BBACDD}"/>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an 140">
                <a:extLst>
                  <a:ext uri="{FF2B5EF4-FFF2-40B4-BE49-F238E27FC236}">
                    <a16:creationId xmlns:a16="http://schemas.microsoft.com/office/drawing/2014/main" id="{6FCEB922-E97E-FE4C-8D9D-D00ECFF031AE}"/>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an 141">
                <a:extLst>
                  <a:ext uri="{FF2B5EF4-FFF2-40B4-BE49-F238E27FC236}">
                    <a16:creationId xmlns:a16="http://schemas.microsoft.com/office/drawing/2014/main" id="{45DF590B-565F-4444-867F-F672A0356646}"/>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Cube 142">
                <a:extLst>
                  <a:ext uri="{FF2B5EF4-FFF2-40B4-BE49-F238E27FC236}">
                    <a16:creationId xmlns:a16="http://schemas.microsoft.com/office/drawing/2014/main" id="{75814AA0-131E-3E46-821E-93CB11CF40B8}"/>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9438D8BA-1076-E043-9145-9EBF4F3275EA}"/>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44">
                <a:extLst>
                  <a:ext uri="{FF2B5EF4-FFF2-40B4-BE49-F238E27FC236}">
                    <a16:creationId xmlns:a16="http://schemas.microsoft.com/office/drawing/2014/main" id="{D83A9D49-DE7A-2440-8D72-9E8362C425C9}"/>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23A1DC9E-9D72-EB4D-8E8A-B692BACF0BB7}"/>
                  </a:ext>
                </a:extLst>
              </p:cNvPr>
              <p:cNvGrpSpPr/>
              <p:nvPr/>
            </p:nvGrpSpPr>
            <p:grpSpPr>
              <a:xfrm>
                <a:off x="5797974" y="1770943"/>
                <a:ext cx="368273" cy="3350412"/>
                <a:chOff x="9803247" y="1274622"/>
                <a:chExt cx="368273" cy="3350412"/>
              </a:xfrm>
            </p:grpSpPr>
            <p:sp>
              <p:nvSpPr>
                <p:cNvPr id="147" name="Flowchart: Magnetic Disk 1354">
                  <a:extLst>
                    <a:ext uri="{FF2B5EF4-FFF2-40B4-BE49-F238E27FC236}">
                      <a16:creationId xmlns:a16="http://schemas.microsoft.com/office/drawing/2014/main" id="{629AD72F-9A12-384A-9AFA-FB251134B6BB}"/>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lowchart: Magnetic Disk 1355">
                  <a:extLst>
                    <a:ext uri="{FF2B5EF4-FFF2-40B4-BE49-F238E27FC236}">
                      <a16:creationId xmlns:a16="http://schemas.microsoft.com/office/drawing/2014/main" id="{DC23F65F-781F-FA46-BF96-A47E6855E658}"/>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Curved Connector 148">
                  <a:extLst>
                    <a:ext uri="{FF2B5EF4-FFF2-40B4-BE49-F238E27FC236}">
                      <a16:creationId xmlns:a16="http://schemas.microsoft.com/office/drawing/2014/main" id="{96291CF2-7674-1D4E-9444-6F3640BD960D}"/>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117" name="Parallelogram 116">
              <a:extLst>
                <a:ext uri="{FF2B5EF4-FFF2-40B4-BE49-F238E27FC236}">
                  <a16:creationId xmlns:a16="http://schemas.microsoft.com/office/drawing/2014/main" id="{E2BE6440-766D-814F-BDF9-4D60910E930D}"/>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Cube 117">
              <a:extLst>
                <a:ext uri="{FF2B5EF4-FFF2-40B4-BE49-F238E27FC236}">
                  <a16:creationId xmlns:a16="http://schemas.microsoft.com/office/drawing/2014/main" id="{E8799DCC-40A0-0842-855D-8852EEA8C14C}"/>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ube 118">
              <a:extLst>
                <a:ext uri="{FF2B5EF4-FFF2-40B4-BE49-F238E27FC236}">
                  <a16:creationId xmlns:a16="http://schemas.microsoft.com/office/drawing/2014/main" id="{F746F415-1099-584E-950D-E3638B6C0636}"/>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Magnetic Disk 1327">
              <a:extLst>
                <a:ext uri="{FF2B5EF4-FFF2-40B4-BE49-F238E27FC236}">
                  <a16:creationId xmlns:a16="http://schemas.microsoft.com/office/drawing/2014/main" id="{7F778BD0-F1D4-6040-87AE-36693ED7454D}"/>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Magnetic Disk 1328">
              <a:extLst>
                <a:ext uri="{FF2B5EF4-FFF2-40B4-BE49-F238E27FC236}">
                  <a16:creationId xmlns:a16="http://schemas.microsoft.com/office/drawing/2014/main" id="{EEC4DAF8-4203-1548-8761-C0D49D02F5C4}"/>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lowchart: Magnetic Disk 1329">
              <a:extLst>
                <a:ext uri="{FF2B5EF4-FFF2-40B4-BE49-F238E27FC236}">
                  <a16:creationId xmlns:a16="http://schemas.microsoft.com/office/drawing/2014/main" id="{96D5E641-7570-964E-8115-D8A10D51F9A2}"/>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5D0AF400-9AA1-D541-9864-8D1391E1C1DB}"/>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659B27C-1731-9C42-87E1-5EB3D8ECA576}"/>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A3BD2B2-EA36-C640-988F-8379AA2BF682}"/>
                </a:ext>
              </a:extLst>
            </p:cNvPr>
            <p:cNvCxnSpPr>
              <a:stCxn id="121"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26" name="Flowchart: Collate 1333">
              <a:extLst>
                <a:ext uri="{FF2B5EF4-FFF2-40B4-BE49-F238E27FC236}">
                  <a16:creationId xmlns:a16="http://schemas.microsoft.com/office/drawing/2014/main" id="{D4C4C6E1-AA3E-6342-A7DE-759381C9905B}"/>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7" name="Straight Connector 126">
              <a:extLst>
                <a:ext uri="{FF2B5EF4-FFF2-40B4-BE49-F238E27FC236}">
                  <a16:creationId xmlns:a16="http://schemas.microsoft.com/office/drawing/2014/main" id="{9A74736A-7927-424D-9D88-97F2FE3EC857}"/>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6B4D884-8D0A-DC40-9C71-48C8D6DCF458}"/>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059C91F-5DC2-AA4D-AF51-C63CD555CFEC}"/>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681AEE9-AEEE-FB4B-9C0B-5A7D77489539}"/>
                </a:ext>
              </a:extLst>
            </p:cNvPr>
            <p:cNvCxnSpPr>
              <a:endCxn id="120"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1AF7237-06D1-C343-9B76-EE50DF7E4298}"/>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225" name="Rounded Rectangle 224">
            <a:extLst>
              <a:ext uri="{FF2B5EF4-FFF2-40B4-BE49-F238E27FC236}">
                <a16:creationId xmlns:a16="http://schemas.microsoft.com/office/drawing/2014/main" id="{4B5D0BC4-38EE-3145-8D35-6812F3C51130}"/>
              </a:ext>
            </a:extLst>
          </p:cNvPr>
          <p:cNvSpPr/>
          <p:nvPr/>
        </p:nvSpPr>
        <p:spPr>
          <a:xfrm>
            <a:off x="1795361" y="4724254"/>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06</a:t>
            </a:r>
            <a:endParaRPr lang="en-US" sz="1400" dirty="0">
              <a:solidFill>
                <a:schemeClr val="bg1"/>
              </a:solidFill>
            </a:endParaRPr>
          </a:p>
        </p:txBody>
      </p:sp>
      <p:grpSp>
        <p:nvGrpSpPr>
          <p:cNvPr id="226" name="Group 225">
            <a:extLst>
              <a:ext uri="{FF2B5EF4-FFF2-40B4-BE49-F238E27FC236}">
                <a16:creationId xmlns:a16="http://schemas.microsoft.com/office/drawing/2014/main" id="{4A83FBCE-DED1-2841-ADF9-B0617E263CA7}"/>
              </a:ext>
            </a:extLst>
          </p:cNvPr>
          <p:cNvGrpSpPr/>
          <p:nvPr/>
        </p:nvGrpSpPr>
        <p:grpSpPr>
          <a:xfrm>
            <a:off x="3080613" y="5076816"/>
            <a:ext cx="957719" cy="1072958"/>
            <a:chOff x="3118981" y="565991"/>
            <a:chExt cx="6213695" cy="6120367"/>
          </a:xfrm>
        </p:grpSpPr>
        <p:grpSp>
          <p:nvGrpSpPr>
            <p:cNvPr id="227" name="Group 226">
              <a:extLst>
                <a:ext uri="{FF2B5EF4-FFF2-40B4-BE49-F238E27FC236}">
                  <a16:creationId xmlns:a16="http://schemas.microsoft.com/office/drawing/2014/main" id="{B14931CE-138B-6141-B523-76AF643B8B10}"/>
                </a:ext>
              </a:extLst>
            </p:cNvPr>
            <p:cNvGrpSpPr/>
            <p:nvPr/>
          </p:nvGrpSpPr>
          <p:grpSpPr>
            <a:xfrm>
              <a:off x="3326905" y="2230582"/>
              <a:ext cx="5359896" cy="4452415"/>
              <a:chOff x="2315522" y="307738"/>
              <a:chExt cx="6675935" cy="5724095"/>
            </a:xfrm>
          </p:grpSpPr>
          <p:grpSp>
            <p:nvGrpSpPr>
              <p:cNvPr id="243" name="Group 242">
                <a:extLst>
                  <a:ext uri="{FF2B5EF4-FFF2-40B4-BE49-F238E27FC236}">
                    <a16:creationId xmlns:a16="http://schemas.microsoft.com/office/drawing/2014/main" id="{3709DCD9-B6DC-F240-A65A-F1E45F56E91B}"/>
                  </a:ext>
                </a:extLst>
              </p:cNvPr>
              <p:cNvGrpSpPr/>
              <p:nvPr/>
            </p:nvGrpSpPr>
            <p:grpSpPr>
              <a:xfrm>
                <a:off x="2598820" y="1795724"/>
                <a:ext cx="6392637" cy="4015529"/>
                <a:chOff x="2598820" y="1795724"/>
                <a:chExt cx="6392637" cy="4015529"/>
              </a:xfrm>
            </p:grpSpPr>
            <p:grpSp>
              <p:nvGrpSpPr>
                <p:cNvPr id="261" name="Group 260">
                  <a:extLst>
                    <a:ext uri="{FF2B5EF4-FFF2-40B4-BE49-F238E27FC236}">
                      <a16:creationId xmlns:a16="http://schemas.microsoft.com/office/drawing/2014/main" id="{222C2C45-56EF-3549-A171-C8DFC04CAEE5}"/>
                    </a:ext>
                  </a:extLst>
                </p:cNvPr>
                <p:cNvGrpSpPr/>
                <p:nvPr/>
              </p:nvGrpSpPr>
              <p:grpSpPr>
                <a:xfrm>
                  <a:off x="2598820" y="2636148"/>
                  <a:ext cx="6392637" cy="3175105"/>
                  <a:chOff x="2598820" y="2636148"/>
                  <a:chExt cx="6392637" cy="3175105"/>
                </a:xfrm>
              </p:grpSpPr>
              <p:sp>
                <p:nvSpPr>
                  <p:cNvPr id="265" name="Parallelogram 264">
                    <a:extLst>
                      <a:ext uri="{FF2B5EF4-FFF2-40B4-BE49-F238E27FC236}">
                        <a16:creationId xmlns:a16="http://schemas.microsoft.com/office/drawing/2014/main" id="{7994F283-4DFA-9D48-B786-221D47652DAA}"/>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Can 265">
                    <a:extLst>
                      <a:ext uri="{FF2B5EF4-FFF2-40B4-BE49-F238E27FC236}">
                        <a16:creationId xmlns:a16="http://schemas.microsoft.com/office/drawing/2014/main" id="{B70E6336-357D-D748-A0D6-9653A38B3A89}"/>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Cube 266">
                    <a:extLst>
                      <a:ext uri="{FF2B5EF4-FFF2-40B4-BE49-F238E27FC236}">
                        <a16:creationId xmlns:a16="http://schemas.microsoft.com/office/drawing/2014/main" id="{5F380365-9FD1-D849-9F46-B1A866B016C5}"/>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Can 267">
                    <a:extLst>
                      <a:ext uri="{FF2B5EF4-FFF2-40B4-BE49-F238E27FC236}">
                        <a16:creationId xmlns:a16="http://schemas.microsoft.com/office/drawing/2014/main" id="{D7A018BF-7DE0-1E46-BD8E-AB98DDECE780}"/>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Cube 268">
                    <a:extLst>
                      <a:ext uri="{FF2B5EF4-FFF2-40B4-BE49-F238E27FC236}">
                        <a16:creationId xmlns:a16="http://schemas.microsoft.com/office/drawing/2014/main" id="{DC68C317-D259-C248-A88C-1ACCC977C390}"/>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Can 269">
                    <a:extLst>
                      <a:ext uri="{FF2B5EF4-FFF2-40B4-BE49-F238E27FC236}">
                        <a16:creationId xmlns:a16="http://schemas.microsoft.com/office/drawing/2014/main" id="{52DC5BB3-F0CF-2C43-83BB-6E1294A31E78}"/>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Can 270">
                    <a:extLst>
                      <a:ext uri="{FF2B5EF4-FFF2-40B4-BE49-F238E27FC236}">
                        <a16:creationId xmlns:a16="http://schemas.microsoft.com/office/drawing/2014/main" id="{689A71EF-0CCA-E14C-B923-19510DF8AE86}"/>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Can 271">
                    <a:extLst>
                      <a:ext uri="{FF2B5EF4-FFF2-40B4-BE49-F238E27FC236}">
                        <a16:creationId xmlns:a16="http://schemas.microsoft.com/office/drawing/2014/main" id="{FBA119FA-C77F-E443-9173-B386F6AEF07C}"/>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3" name="Straight Connector 272">
                    <a:extLst>
                      <a:ext uri="{FF2B5EF4-FFF2-40B4-BE49-F238E27FC236}">
                        <a16:creationId xmlns:a16="http://schemas.microsoft.com/office/drawing/2014/main" id="{CF78CDB5-2C52-AA48-9EE4-3EF074CA8261}"/>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00C5B07-45A9-E94C-8FC7-A65230DE6FC2}"/>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3D94C1C-BCA1-D04A-BFDF-69E11F98E8E5}"/>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6AFE36B1-8067-3C44-A956-824E9C9F2441}"/>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E556EF9-F16B-664A-A53D-4A43A9D9D8B3}"/>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1F0E0D-6BAE-E943-BBB9-94C5045139DE}"/>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9AEF4F5-12A6-314F-A231-29D0D57B5BF8}"/>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310EBFC-DC15-C845-AC71-993EDB9FEAAA}"/>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E042DCA-6A46-4046-AD0C-192988C21C46}"/>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7F46FB96-76EC-8447-9F5B-777BE7B69EA6}"/>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76722D6-8CFC-C742-B02D-1F9D3F5E205E}"/>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90BFDD0-C756-3847-8AD8-A0B9AA0C1F3D}"/>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D1908765-69EF-AD4B-8367-8C93D076FFC7}"/>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C3E1F775-8798-EA4C-B068-967AA196BE1A}"/>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80FBB48-EE9D-AE4C-9B3A-A9CFED2B8C9E}"/>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288" name="Can 287">
                    <a:extLst>
                      <a:ext uri="{FF2B5EF4-FFF2-40B4-BE49-F238E27FC236}">
                        <a16:creationId xmlns:a16="http://schemas.microsoft.com/office/drawing/2014/main" id="{72A689E4-00F5-1B46-8519-5DE47E006DB2}"/>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Group 288">
                    <a:extLst>
                      <a:ext uri="{FF2B5EF4-FFF2-40B4-BE49-F238E27FC236}">
                        <a16:creationId xmlns:a16="http://schemas.microsoft.com/office/drawing/2014/main" id="{9BD0D59C-D758-8642-9A76-87DEBCC1CFB8}"/>
                      </a:ext>
                    </a:extLst>
                  </p:cNvPr>
                  <p:cNvGrpSpPr/>
                  <p:nvPr/>
                </p:nvGrpSpPr>
                <p:grpSpPr>
                  <a:xfrm>
                    <a:off x="7241307" y="3477617"/>
                    <a:ext cx="1750150" cy="1990941"/>
                    <a:chOff x="7435633" y="3646937"/>
                    <a:chExt cx="1485343" cy="1694385"/>
                  </a:xfrm>
                </p:grpSpPr>
                <p:cxnSp>
                  <p:nvCxnSpPr>
                    <p:cNvPr id="334" name="Straight Connector 333">
                      <a:extLst>
                        <a:ext uri="{FF2B5EF4-FFF2-40B4-BE49-F238E27FC236}">
                          <a16:creationId xmlns:a16="http://schemas.microsoft.com/office/drawing/2014/main" id="{5ED1D32E-D4BF-A449-BB24-69A701993E5E}"/>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FA6CDA5B-BFE0-3E43-8712-5864CCEB577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90" name="Oval 289">
                    <a:extLst>
                      <a:ext uri="{FF2B5EF4-FFF2-40B4-BE49-F238E27FC236}">
                        <a16:creationId xmlns:a16="http://schemas.microsoft.com/office/drawing/2014/main" id="{D932E51E-14DB-C043-AF34-562D6D162427}"/>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1" name="Group 290">
                    <a:extLst>
                      <a:ext uri="{FF2B5EF4-FFF2-40B4-BE49-F238E27FC236}">
                        <a16:creationId xmlns:a16="http://schemas.microsoft.com/office/drawing/2014/main" id="{A8FEF363-DC8D-7F46-9617-62D4596E218C}"/>
                      </a:ext>
                    </a:extLst>
                  </p:cNvPr>
                  <p:cNvGrpSpPr/>
                  <p:nvPr/>
                </p:nvGrpSpPr>
                <p:grpSpPr>
                  <a:xfrm rot="150953">
                    <a:off x="6068678" y="5444199"/>
                    <a:ext cx="1224219" cy="45719"/>
                    <a:chOff x="7435633" y="3646937"/>
                    <a:chExt cx="1485343" cy="1694385"/>
                  </a:xfrm>
                </p:grpSpPr>
                <p:cxnSp>
                  <p:nvCxnSpPr>
                    <p:cNvPr id="332" name="Straight Connector 331">
                      <a:extLst>
                        <a:ext uri="{FF2B5EF4-FFF2-40B4-BE49-F238E27FC236}">
                          <a16:creationId xmlns:a16="http://schemas.microsoft.com/office/drawing/2014/main" id="{9AA83F28-14C1-874D-A176-36539BCF4C82}"/>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FF0E2042-AE93-6B48-9F48-E28AC81D482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92" name="Rectangle 291">
                    <a:extLst>
                      <a:ext uri="{FF2B5EF4-FFF2-40B4-BE49-F238E27FC236}">
                        <a16:creationId xmlns:a16="http://schemas.microsoft.com/office/drawing/2014/main" id="{7926AE4B-2AA5-0347-9D7C-6583EFCBC885}"/>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E9CE6A02-DC56-7F4A-96F1-806FF26FFD05}"/>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4" name="Group 293">
                    <a:extLst>
                      <a:ext uri="{FF2B5EF4-FFF2-40B4-BE49-F238E27FC236}">
                        <a16:creationId xmlns:a16="http://schemas.microsoft.com/office/drawing/2014/main" id="{5992622B-C6B1-6C4F-A7D5-3E6CE75BD02E}"/>
                      </a:ext>
                    </a:extLst>
                  </p:cNvPr>
                  <p:cNvGrpSpPr/>
                  <p:nvPr/>
                </p:nvGrpSpPr>
                <p:grpSpPr>
                  <a:xfrm rot="150953">
                    <a:off x="3885797" y="4044667"/>
                    <a:ext cx="482800" cy="517875"/>
                    <a:chOff x="7435633" y="3646937"/>
                    <a:chExt cx="1485343" cy="1694385"/>
                  </a:xfrm>
                </p:grpSpPr>
                <p:cxnSp>
                  <p:nvCxnSpPr>
                    <p:cNvPr id="330" name="Straight Connector 329">
                      <a:extLst>
                        <a:ext uri="{FF2B5EF4-FFF2-40B4-BE49-F238E27FC236}">
                          <a16:creationId xmlns:a16="http://schemas.microsoft.com/office/drawing/2014/main" id="{74F8881C-C739-AB48-B6D1-AD287E5A3187}"/>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D4744E0-2258-1041-90EE-E87C4E5C6B88}"/>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95" name="Rectangle 294">
                    <a:extLst>
                      <a:ext uri="{FF2B5EF4-FFF2-40B4-BE49-F238E27FC236}">
                        <a16:creationId xmlns:a16="http://schemas.microsoft.com/office/drawing/2014/main" id="{28B02E19-9DE5-AF41-A7E0-F13E4E498E6A}"/>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6" name="Group 295">
                    <a:extLst>
                      <a:ext uri="{FF2B5EF4-FFF2-40B4-BE49-F238E27FC236}">
                        <a16:creationId xmlns:a16="http://schemas.microsoft.com/office/drawing/2014/main" id="{A3969CB5-22D8-BC44-9D3F-597BBAB73B87}"/>
                      </a:ext>
                    </a:extLst>
                  </p:cNvPr>
                  <p:cNvGrpSpPr/>
                  <p:nvPr/>
                </p:nvGrpSpPr>
                <p:grpSpPr>
                  <a:xfrm>
                    <a:off x="4716119" y="2636148"/>
                    <a:ext cx="509569" cy="554476"/>
                    <a:chOff x="7435633" y="3646937"/>
                    <a:chExt cx="1485343" cy="1694385"/>
                  </a:xfrm>
                </p:grpSpPr>
                <p:cxnSp>
                  <p:nvCxnSpPr>
                    <p:cNvPr id="328" name="Straight Connector 327">
                      <a:extLst>
                        <a:ext uri="{FF2B5EF4-FFF2-40B4-BE49-F238E27FC236}">
                          <a16:creationId xmlns:a16="http://schemas.microsoft.com/office/drawing/2014/main" id="{B3562830-3EBA-C949-9A94-64F86118C854}"/>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F20FDE0-8982-B048-911C-2A805FB15DC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97" name="Group 296">
                    <a:extLst>
                      <a:ext uri="{FF2B5EF4-FFF2-40B4-BE49-F238E27FC236}">
                        <a16:creationId xmlns:a16="http://schemas.microsoft.com/office/drawing/2014/main" id="{79A60E87-9556-F843-9FC1-C2C1A39AAE4B}"/>
                      </a:ext>
                    </a:extLst>
                  </p:cNvPr>
                  <p:cNvGrpSpPr/>
                  <p:nvPr/>
                </p:nvGrpSpPr>
                <p:grpSpPr>
                  <a:xfrm rot="3607324" flipH="1">
                    <a:off x="7307979" y="2539376"/>
                    <a:ext cx="187666" cy="768882"/>
                    <a:chOff x="7435633" y="3646937"/>
                    <a:chExt cx="1485343" cy="1694385"/>
                  </a:xfrm>
                </p:grpSpPr>
                <p:cxnSp>
                  <p:nvCxnSpPr>
                    <p:cNvPr id="326" name="Straight Connector 325">
                      <a:extLst>
                        <a:ext uri="{FF2B5EF4-FFF2-40B4-BE49-F238E27FC236}">
                          <a16:creationId xmlns:a16="http://schemas.microsoft.com/office/drawing/2014/main" id="{2F81B090-230F-FE47-B9AF-4822C9F0FF37}"/>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24ED681-AAB8-FB41-9682-60FA4197626D}"/>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98" name="Can 297">
                    <a:extLst>
                      <a:ext uri="{FF2B5EF4-FFF2-40B4-BE49-F238E27FC236}">
                        <a16:creationId xmlns:a16="http://schemas.microsoft.com/office/drawing/2014/main" id="{8D030482-7868-324C-B2C8-712FB78FBCB0}"/>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9" name="Group 298">
                    <a:extLst>
                      <a:ext uri="{FF2B5EF4-FFF2-40B4-BE49-F238E27FC236}">
                        <a16:creationId xmlns:a16="http://schemas.microsoft.com/office/drawing/2014/main" id="{B67DD8F3-79AE-554C-95DE-BE82CBEC3BF9}"/>
                      </a:ext>
                    </a:extLst>
                  </p:cNvPr>
                  <p:cNvGrpSpPr/>
                  <p:nvPr/>
                </p:nvGrpSpPr>
                <p:grpSpPr>
                  <a:xfrm rot="3607324" flipH="1">
                    <a:off x="6937595" y="3276662"/>
                    <a:ext cx="45719" cy="248746"/>
                    <a:chOff x="7435633" y="3646937"/>
                    <a:chExt cx="1485343" cy="1694385"/>
                  </a:xfrm>
                </p:grpSpPr>
                <p:cxnSp>
                  <p:nvCxnSpPr>
                    <p:cNvPr id="324" name="Straight Connector 323">
                      <a:extLst>
                        <a:ext uri="{FF2B5EF4-FFF2-40B4-BE49-F238E27FC236}">
                          <a16:creationId xmlns:a16="http://schemas.microsoft.com/office/drawing/2014/main" id="{F4AD11B6-6CCB-FA4F-860A-CB0DDA3939F9}"/>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C2A4872-14BE-E14A-A89E-FF3455BA2AD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11B5617D-2FC7-1547-A358-9E07C163A610}"/>
                      </a:ext>
                    </a:extLst>
                  </p:cNvPr>
                  <p:cNvGrpSpPr/>
                  <p:nvPr/>
                </p:nvGrpSpPr>
                <p:grpSpPr>
                  <a:xfrm rot="7499749" flipH="1">
                    <a:off x="6359724" y="3611827"/>
                    <a:ext cx="110678" cy="130658"/>
                    <a:chOff x="7435633" y="3646937"/>
                    <a:chExt cx="1485343" cy="1694385"/>
                  </a:xfrm>
                </p:grpSpPr>
                <p:cxnSp>
                  <p:nvCxnSpPr>
                    <p:cNvPr id="322" name="Straight Connector 321">
                      <a:extLst>
                        <a:ext uri="{FF2B5EF4-FFF2-40B4-BE49-F238E27FC236}">
                          <a16:creationId xmlns:a16="http://schemas.microsoft.com/office/drawing/2014/main" id="{84BA5BF9-AFA6-E043-955A-CFF6E8144709}"/>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4A1E188-3662-4046-8BBF-8DC9FF3D4E74}"/>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01" name="Group 300">
                    <a:extLst>
                      <a:ext uri="{FF2B5EF4-FFF2-40B4-BE49-F238E27FC236}">
                        <a16:creationId xmlns:a16="http://schemas.microsoft.com/office/drawing/2014/main" id="{2C72B3FE-1138-ED4B-8BEA-9583C1F01F3A}"/>
                      </a:ext>
                    </a:extLst>
                  </p:cNvPr>
                  <p:cNvGrpSpPr/>
                  <p:nvPr/>
                </p:nvGrpSpPr>
                <p:grpSpPr>
                  <a:xfrm rot="7855886" flipH="1">
                    <a:off x="5279991" y="3339359"/>
                    <a:ext cx="739670" cy="845947"/>
                    <a:chOff x="7435633" y="3646937"/>
                    <a:chExt cx="1485343" cy="1694385"/>
                  </a:xfrm>
                </p:grpSpPr>
                <p:cxnSp>
                  <p:nvCxnSpPr>
                    <p:cNvPr id="320" name="Straight Connector 319">
                      <a:extLst>
                        <a:ext uri="{FF2B5EF4-FFF2-40B4-BE49-F238E27FC236}">
                          <a16:creationId xmlns:a16="http://schemas.microsoft.com/office/drawing/2014/main" id="{B28B7628-4385-FE42-B18A-A1D459D27177}"/>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AEABA413-674B-C44F-8F0A-34E58AE56CBB}"/>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02" name="Group 301">
                    <a:extLst>
                      <a:ext uri="{FF2B5EF4-FFF2-40B4-BE49-F238E27FC236}">
                        <a16:creationId xmlns:a16="http://schemas.microsoft.com/office/drawing/2014/main" id="{2C919462-0CAC-0C4C-8031-B8750D134F2A}"/>
                      </a:ext>
                    </a:extLst>
                  </p:cNvPr>
                  <p:cNvGrpSpPr/>
                  <p:nvPr/>
                </p:nvGrpSpPr>
                <p:grpSpPr>
                  <a:xfrm rot="7855886" flipH="1">
                    <a:off x="4244802" y="4092236"/>
                    <a:ext cx="1021120" cy="80122"/>
                    <a:chOff x="7435633" y="3646937"/>
                    <a:chExt cx="1485343" cy="1694385"/>
                  </a:xfrm>
                </p:grpSpPr>
                <p:cxnSp>
                  <p:nvCxnSpPr>
                    <p:cNvPr id="318" name="Straight Connector 317">
                      <a:extLst>
                        <a:ext uri="{FF2B5EF4-FFF2-40B4-BE49-F238E27FC236}">
                          <a16:creationId xmlns:a16="http://schemas.microsoft.com/office/drawing/2014/main" id="{66C1046A-7DE4-E141-B431-47040F4FE44F}"/>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41E05901-AA69-B040-A48B-5295F63913DB}"/>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03" name="Group 302">
                    <a:extLst>
                      <a:ext uri="{FF2B5EF4-FFF2-40B4-BE49-F238E27FC236}">
                        <a16:creationId xmlns:a16="http://schemas.microsoft.com/office/drawing/2014/main" id="{3082C78C-C1B5-CC49-8BCB-F86D8703CC9C}"/>
                      </a:ext>
                    </a:extLst>
                  </p:cNvPr>
                  <p:cNvGrpSpPr/>
                  <p:nvPr/>
                </p:nvGrpSpPr>
                <p:grpSpPr>
                  <a:xfrm rot="478164">
                    <a:off x="4319540" y="4982230"/>
                    <a:ext cx="967347" cy="139421"/>
                    <a:chOff x="7435633" y="3646937"/>
                    <a:chExt cx="1485343" cy="1694385"/>
                  </a:xfrm>
                </p:grpSpPr>
                <p:cxnSp>
                  <p:nvCxnSpPr>
                    <p:cNvPr id="316" name="Straight Connector 315">
                      <a:extLst>
                        <a:ext uri="{FF2B5EF4-FFF2-40B4-BE49-F238E27FC236}">
                          <a16:creationId xmlns:a16="http://schemas.microsoft.com/office/drawing/2014/main" id="{90048A66-A93F-C24A-A349-21886D7B4586}"/>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4C074B82-6208-AE41-837C-B84BFD97AE92}"/>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04" name="Rectangle 303">
                    <a:extLst>
                      <a:ext uri="{FF2B5EF4-FFF2-40B4-BE49-F238E27FC236}">
                        <a16:creationId xmlns:a16="http://schemas.microsoft.com/office/drawing/2014/main" id="{AC214EC2-1149-9E4E-A22D-874EA13DCBC6}"/>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ounded Rectangle 304">
                    <a:extLst>
                      <a:ext uri="{FF2B5EF4-FFF2-40B4-BE49-F238E27FC236}">
                        <a16:creationId xmlns:a16="http://schemas.microsoft.com/office/drawing/2014/main" id="{C644FCC5-FF78-584A-AB81-FC664E835312}"/>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L-Shape 305">
                    <a:extLst>
                      <a:ext uri="{FF2B5EF4-FFF2-40B4-BE49-F238E27FC236}">
                        <a16:creationId xmlns:a16="http://schemas.microsoft.com/office/drawing/2014/main" id="{84420B59-6FCA-AF40-819D-08C8E90C87BF}"/>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a:extLst>
                      <a:ext uri="{FF2B5EF4-FFF2-40B4-BE49-F238E27FC236}">
                        <a16:creationId xmlns:a16="http://schemas.microsoft.com/office/drawing/2014/main" id="{AF9FD8A0-821A-A347-BB0A-E4F9E4C78100}"/>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a:extLst>
                      <a:ext uri="{FF2B5EF4-FFF2-40B4-BE49-F238E27FC236}">
                        <a16:creationId xmlns:a16="http://schemas.microsoft.com/office/drawing/2014/main" id="{49873418-89EB-034F-9874-1FC98539EF2A}"/>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F53D4B3E-1E27-E84F-B29B-4EF38769A422}"/>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8BDA8EDB-8F37-9C45-8D2D-F3B2483F3ADF}"/>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88069DA4-02F4-D44E-9460-3DDE088B1AB9}"/>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lowchart: Collate 1078">
                    <a:extLst>
                      <a:ext uri="{FF2B5EF4-FFF2-40B4-BE49-F238E27FC236}">
                        <a16:creationId xmlns:a16="http://schemas.microsoft.com/office/drawing/2014/main" id="{3191D3B0-F4F4-3E43-B5C7-BC49DF4D77B7}"/>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3" name="Flowchart: Collate 1079">
                    <a:extLst>
                      <a:ext uri="{FF2B5EF4-FFF2-40B4-BE49-F238E27FC236}">
                        <a16:creationId xmlns:a16="http://schemas.microsoft.com/office/drawing/2014/main" id="{592CFC3A-BD86-224E-9894-6449F40F6704}"/>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4" name="Flowchart: Collate 1080">
                    <a:extLst>
                      <a:ext uri="{FF2B5EF4-FFF2-40B4-BE49-F238E27FC236}">
                        <a16:creationId xmlns:a16="http://schemas.microsoft.com/office/drawing/2014/main" id="{3C77C67A-D4D0-6846-9F40-25895A6483C9}"/>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5" name="Rounded Rectangle 314">
                    <a:extLst>
                      <a:ext uri="{FF2B5EF4-FFF2-40B4-BE49-F238E27FC236}">
                        <a16:creationId xmlns:a16="http://schemas.microsoft.com/office/drawing/2014/main" id="{EEE80ECE-BC25-EE41-A0B6-D0760FBF6614}"/>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B9906A14-915C-1142-9594-D1C8F5B4B9C2}"/>
                    </a:ext>
                  </a:extLst>
                </p:cNvPr>
                <p:cNvGrpSpPr/>
                <p:nvPr/>
              </p:nvGrpSpPr>
              <p:grpSpPr>
                <a:xfrm rot="2804651">
                  <a:off x="5583142" y="1734757"/>
                  <a:ext cx="1720047" cy="1841982"/>
                  <a:chOff x="7435633" y="3646937"/>
                  <a:chExt cx="1485343" cy="1694385"/>
                </a:xfrm>
              </p:grpSpPr>
              <p:cxnSp>
                <p:nvCxnSpPr>
                  <p:cNvPr id="263" name="Straight Connector 262">
                    <a:extLst>
                      <a:ext uri="{FF2B5EF4-FFF2-40B4-BE49-F238E27FC236}">
                        <a16:creationId xmlns:a16="http://schemas.microsoft.com/office/drawing/2014/main" id="{21C8DAB9-FD0B-4A49-90CF-F4106D10BB1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89336DDC-3ABD-EB4C-94C7-78FD98C9403C}"/>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244" name="Straight Connector 243">
                <a:extLst>
                  <a:ext uri="{FF2B5EF4-FFF2-40B4-BE49-F238E27FC236}">
                    <a16:creationId xmlns:a16="http://schemas.microsoft.com/office/drawing/2014/main" id="{019994B9-574E-8B44-9778-7F6F8CCB5A41}"/>
                  </a:ext>
                </a:extLst>
              </p:cNvPr>
              <p:cNvCxnSpPr>
                <a:stCxn id="312"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36548A2-84D0-9B41-9FED-D5853081CC12}"/>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F1B2B0BA-DC1F-3A4E-BFF6-239CB0AFA263}"/>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7BFF9AE5-2F23-4E47-9B5F-5972E3EE802A}"/>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503610E-5F51-904E-A6F7-239DA8ED35F6}"/>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FEB5332-EACA-5048-B699-E3A1D03DF118}"/>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250" name="Parallelogram 249">
                <a:extLst>
                  <a:ext uri="{FF2B5EF4-FFF2-40B4-BE49-F238E27FC236}">
                    <a16:creationId xmlns:a16="http://schemas.microsoft.com/office/drawing/2014/main" id="{E6AC5405-AB8D-574A-92EE-00EA93C7E439}"/>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Can 250">
                <a:extLst>
                  <a:ext uri="{FF2B5EF4-FFF2-40B4-BE49-F238E27FC236}">
                    <a16:creationId xmlns:a16="http://schemas.microsoft.com/office/drawing/2014/main" id="{BCAC15CA-F7BF-4343-9D7C-27D3C0A17E2D}"/>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Can 251">
                <a:extLst>
                  <a:ext uri="{FF2B5EF4-FFF2-40B4-BE49-F238E27FC236}">
                    <a16:creationId xmlns:a16="http://schemas.microsoft.com/office/drawing/2014/main" id="{5EF819CA-7E23-EC46-BAC5-93D7B23D0036}"/>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Can 252">
                <a:extLst>
                  <a:ext uri="{FF2B5EF4-FFF2-40B4-BE49-F238E27FC236}">
                    <a16:creationId xmlns:a16="http://schemas.microsoft.com/office/drawing/2014/main" id="{CC6F80A1-1875-9242-A7B9-C44C4A7AB9A5}"/>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Cube 253">
                <a:extLst>
                  <a:ext uri="{FF2B5EF4-FFF2-40B4-BE49-F238E27FC236}">
                    <a16:creationId xmlns:a16="http://schemas.microsoft.com/office/drawing/2014/main" id="{8307FAD7-4C4C-6A44-90B1-9DED3BC7F25A}"/>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C97DC04-43FE-4448-912D-FF1F193AB2CA}"/>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6" name="Straight Connector 255">
                <a:extLst>
                  <a:ext uri="{FF2B5EF4-FFF2-40B4-BE49-F238E27FC236}">
                    <a16:creationId xmlns:a16="http://schemas.microsoft.com/office/drawing/2014/main" id="{A15D833B-922A-7D42-A8F5-7489547F9B91}"/>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257" name="Group 256">
                <a:extLst>
                  <a:ext uri="{FF2B5EF4-FFF2-40B4-BE49-F238E27FC236}">
                    <a16:creationId xmlns:a16="http://schemas.microsoft.com/office/drawing/2014/main" id="{CDD522D3-B6A6-F549-867F-B8D1C64880FF}"/>
                  </a:ext>
                </a:extLst>
              </p:cNvPr>
              <p:cNvGrpSpPr/>
              <p:nvPr/>
            </p:nvGrpSpPr>
            <p:grpSpPr>
              <a:xfrm>
                <a:off x="5797974" y="1770943"/>
                <a:ext cx="368273" cy="3350412"/>
                <a:chOff x="9803247" y="1274622"/>
                <a:chExt cx="368273" cy="3350412"/>
              </a:xfrm>
            </p:grpSpPr>
            <p:sp>
              <p:nvSpPr>
                <p:cNvPr id="258" name="Flowchart: Magnetic Disk 1024">
                  <a:extLst>
                    <a:ext uri="{FF2B5EF4-FFF2-40B4-BE49-F238E27FC236}">
                      <a16:creationId xmlns:a16="http://schemas.microsoft.com/office/drawing/2014/main" id="{10C33582-E52B-E64A-82FC-1A18DDFCEC29}"/>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lowchart: Magnetic Disk 1025">
                  <a:extLst>
                    <a:ext uri="{FF2B5EF4-FFF2-40B4-BE49-F238E27FC236}">
                      <a16:creationId xmlns:a16="http://schemas.microsoft.com/office/drawing/2014/main" id="{D945BFDB-65BE-7B4F-870F-A4970EF52FFF}"/>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0" name="Curved Connector 259">
                  <a:extLst>
                    <a:ext uri="{FF2B5EF4-FFF2-40B4-BE49-F238E27FC236}">
                      <a16:creationId xmlns:a16="http://schemas.microsoft.com/office/drawing/2014/main" id="{863791F1-5FE4-EE45-9229-D297DC2A7E1D}"/>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28" name="Parallelogram 227">
              <a:extLst>
                <a:ext uri="{FF2B5EF4-FFF2-40B4-BE49-F238E27FC236}">
                  <a16:creationId xmlns:a16="http://schemas.microsoft.com/office/drawing/2014/main" id="{DE1ADCCE-B310-8D4C-A22C-D3254D9A6754}"/>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Cube 228">
              <a:extLst>
                <a:ext uri="{FF2B5EF4-FFF2-40B4-BE49-F238E27FC236}">
                  <a16:creationId xmlns:a16="http://schemas.microsoft.com/office/drawing/2014/main" id="{6ACA5F7F-1CA7-F649-AC8B-AD10EFBCDB5F}"/>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Cube 229">
              <a:extLst>
                <a:ext uri="{FF2B5EF4-FFF2-40B4-BE49-F238E27FC236}">
                  <a16:creationId xmlns:a16="http://schemas.microsoft.com/office/drawing/2014/main" id="{B0793B1F-3979-6149-9678-B3D285DAED02}"/>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lowchart: Magnetic Disk 997">
              <a:extLst>
                <a:ext uri="{FF2B5EF4-FFF2-40B4-BE49-F238E27FC236}">
                  <a16:creationId xmlns:a16="http://schemas.microsoft.com/office/drawing/2014/main" id="{1C37D2BD-2046-D849-8FCC-2EC8F4D3E42B}"/>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lowchart: Magnetic Disk 998">
              <a:extLst>
                <a:ext uri="{FF2B5EF4-FFF2-40B4-BE49-F238E27FC236}">
                  <a16:creationId xmlns:a16="http://schemas.microsoft.com/office/drawing/2014/main" id="{75A746EB-8A14-3D45-A13A-1BD752B75B4F}"/>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lowchart: Magnetic Disk 999">
              <a:extLst>
                <a:ext uri="{FF2B5EF4-FFF2-40B4-BE49-F238E27FC236}">
                  <a16:creationId xmlns:a16="http://schemas.microsoft.com/office/drawing/2014/main" id="{45004729-7FB6-9641-BB5D-2F8EDBC819CE}"/>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4" name="Straight Connector 233">
              <a:extLst>
                <a:ext uri="{FF2B5EF4-FFF2-40B4-BE49-F238E27FC236}">
                  <a16:creationId xmlns:a16="http://schemas.microsoft.com/office/drawing/2014/main" id="{B00D8558-6BBE-214D-9016-89F476AF16D7}"/>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2AAA178-1B0C-F54C-B730-12B6E1870CBA}"/>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CD7BCA1B-54C4-0843-8462-508EE7E0DD38}"/>
                </a:ext>
              </a:extLst>
            </p:cNvPr>
            <p:cNvCxnSpPr>
              <a:stCxn id="232"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237" name="Flowchart: Collate 1003">
              <a:extLst>
                <a:ext uri="{FF2B5EF4-FFF2-40B4-BE49-F238E27FC236}">
                  <a16:creationId xmlns:a16="http://schemas.microsoft.com/office/drawing/2014/main" id="{0C58D81D-43AB-E644-B92B-083F739E5B73}"/>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8" name="Straight Connector 237">
              <a:extLst>
                <a:ext uri="{FF2B5EF4-FFF2-40B4-BE49-F238E27FC236}">
                  <a16:creationId xmlns:a16="http://schemas.microsoft.com/office/drawing/2014/main" id="{C487E252-AF1C-BA4F-8AB8-40401D1ABA93}"/>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987820-5386-914F-A6FD-DDF1E8EED06E}"/>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C905775-39E8-9546-B2F4-880508E93EA7}"/>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5B865E7-4A82-0E40-BD97-4AEEE0C717ED}"/>
                </a:ext>
              </a:extLst>
            </p:cNvPr>
            <p:cNvCxnSpPr>
              <a:endCxn id="231"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D7471E3-6ECD-484D-95D1-2C778B4E6F61}"/>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336" name="Rounded Rectangle 335">
            <a:extLst>
              <a:ext uri="{FF2B5EF4-FFF2-40B4-BE49-F238E27FC236}">
                <a16:creationId xmlns:a16="http://schemas.microsoft.com/office/drawing/2014/main" id="{9464E714-4B34-B34B-BCD3-4F0F2B3625FB}"/>
              </a:ext>
            </a:extLst>
          </p:cNvPr>
          <p:cNvSpPr/>
          <p:nvPr/>
        </p:nvSpPr>
        <p:spPr>
          <a:xfrm>
            <a:off x="2926109" y="4717866"/>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08</a:t>
            </a:r>
            <a:endParaRPr lang="en-US" sz="1400" dirty="0">
              <a:solidFill>
                <a:schemeClr val="bg1"/>
              </a:solidFill>
            </a:endParaRPr>
          </a:p>
        </p:txBody>
      </p:sp>
      <p:grpSp>
        <p:nvGrpSpPr>
          <p:cNvPr id="337" name="Group 336">
            <a:extLst>
              <a:ext uri="{FF2B5EF4-FFF2-40B4-BE49-F238E27FC236}">
                <a16:creationId xmlns:a16="http://schemas.microsoft.com/office/drawing/2014/main" id="{91AB638C-3781-9748-B8A4-9D8B6AFEA666}"/>
              </a:ext>
            </a:extLst>
          </p:cNvPr>
          <p:cNvGrpSpPr/>
          <p:nvPr/>
        </p:nvGrpSpPr>
        <p:grpSpPr>
          <a:xfrm>
            <a:off x="4204131" y="5076816"/>
            <a:ext cx="957719" cy="1072958"/>
            <a:chOff x="3118981" y="565991"/>
            <a:chExt cx="6213695" cy="6120367"/>
          </a:xfrm>
        </p:grpSpPr>
        <p:grpSp>
          <p:nvGrpSpPr>
            <p:cNvPr id="338" name="Group 337">
              <a:extLst>
                <a:ext uri="{FF2B5EF4-FFF2-40B4-BE49-F238E27FC236}">
                  <a16:creationId xmlns:a16="http://schemas.microsoft.com/office/drawing/2014/main" id="{2FE4D85C-225A-E74E-9825-B7F88E8A9EB9}"/>
                </a:ext>
              </a:extLst>
            </p:cNvPr>
            <p:cNvGrpSpPr/>
            <p:nvPr/>
          </p:nvGrpSpPr>
          <p:grpSpPr>
            <a:xfrm>
              <a:off x="3326905" y="2230582"/>
              <a:ext cx="5359896" cy="4452415"/>
              <a:chOff x="2315522" y="307738"/>
              <a:chExt cx="6675935" cy="5724095"/>
            </a:xfrm>
          </p:grpSpPr>
          <p:grpSp>
            <p:nvGrpSpPr>
              <p:cNvPr id="354" name="Group 353">
                <a:extLst>
                  <a:ext uri="{FF2B5EF4-FFF2-40B4-BE49-F238E27FC236}">
                    <a16:creationId xmlns:a16="http://schemas.microsoft.com/office/drawing/2014/main" id="{510ED6CF-DD65-8C42-9AB0-5B4158349977}"/>
                  </a:ext>
                </a:extLst>
              </p:cNvPr>
              <p:cNvGrpSpPr/>
              <p:nvPr/>
            </p:nvGrpSpPr>
            <p:grpSpPr>
              <a:xfrm>
                <a:off x="2598820" y="1795724"/>
                <a:ext cx="6392637" cy="4015529"/>
                <a:chOff x="2598820" y="1795724"/>
                <a:chExt cx="6392637" cy="4015529"/>
              </a:xfrm>
            </p:grpSpPr>
            <p:grpSp>
              <p:nvGrpSpPr>
                <p:cNvPr id="372" name="Group 371">
                  <a:extLst>
                    <a:ext uri="{FF2B5EF4-FFF2-40B4-BE49-F238E27FC236}">
                      <a16:creationId xmlns:a16="http://schemas.microsoft.com/office/drawing/2014/main" id="{45B11BF2-EC95-2748-A748-802EE7EAAEC8}"/>
                    </a:ext>
                  </a:extLst>
                </p:cNvPr>
                <p:cNvGrpSpPr/>
                <p:nvPr/>
              </p:nvGrpSpPr>
              <p:grpSpPr>
                <a:xfrm>
                  <a:off x="2598820" y="2636148"/>
                  <a:ext cx="6392637" cy="3175105"/>
                  <a:chOff x="2598820" y="2636148"/>
                  <a:chExt cx="6392637" cy="3175105"/>
                </a:xfrm>
              </p:grpSpPr>
              <p:sp>
                <p:nvSpPr>
                  <p:cNvPr id="376" name="Parallelogram 375">
                    <a:extLst>
                      <a:ext uri="{FF2B5EF4-FFF2-40B4-BE49-F238E27FC236}">
                        <a16:creationId xmlns:a16="http://schemas.microsoft.com/office/drawing/2014/main" id="{F3DE8586-CAA6-4F4C-90B4-112197247128}"/>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Can 376">
                    <a:extLst>
                      <a:ext uri="{FF2B5EF4-FFF2-40B4-BE49-F238E27FC236}">
                        <a16:creationId xmlns:a16="http://schemas.microsoft.com/office/drawing/2014/main" id="{D2A4A633-2051-8144-9A23-B6EBF9DD056C}"/>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Cube 377">
                    <a:extLst>
                      <a:ext uri="{FF2B5EF4-FFF2-40B4-BE49-F238E27FC236}">
                        <a16:creationId xmlns:a16="http://schemas.microsoft.com/office/drawing/2014/main" id="{EE25E1C9-03CA-154F-B1AD-EAAA279D9E88}"/>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Can 378">
                    <a:extLst>
                      <a:ext uri="{FF2B5EF4-FFF2-40B4-BE49-F238E27FC236}">
                        <a16:creationId xmlns:a16="http://schemas.microsoft.com/office/drawing/2014/main" id="{33F95993-062A-1149-9CBF-473CACD853BD}"/>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Cube 379">
                    <a:extLst>
                      <a:ext uri="{FF2B5EF4-FFF2-40B4-BE49-F238E27FC236}">
                        <a16:creationId xmlns:a16="http://schemas.microsoft.com/office/drawing/2014/main" id="{9224E028-5E8D-494D-9C5C-503FE34B3849}"/>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Can 380">
                    <a:extLst>
                      <a:ext uri="{FF2B5EF4-FFF2-40B4-BE49-F238E27FC236}">
                        <a16:creationId xmlns:a16="http://schemas.microsoft.com/office/drawing/2014/main" id="{DFEF401E-9B42-B646-80A5-46F91C40D4A5}"/>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Can 381">
                    <a:extLst>
                      <a:ext uri="{FF2B5EF4-FFF2-40B4-BE49-F238E27FC236}">
                        <a16:creationId xmlns:a16="http://schemas.microsoft.com/office/drawing/2014/main" id="{9E2ED38C-96D4-ED41-81AE-E4A12BAFD2B9}"/>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Can 382">
                    <a:extLst>
                      <a:ext uri="{FF2B5EF4-FFF2-40B4-BE49-F238E27FC236}">
                        <a16:creationId xmlns:a16="http://schemas.microsoft.com/office/drawing/2014/main" id="{23B4F781-8175-BC4A-8D6C-4B6F822614B3}"/>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4" name="Straight Connector 383">
                    <a:extLst>
                      <a:ext uri="{FF2B5EF4-FFF2-40B4-BE49-F238E27FC236}">
                        <a16:creationId xmlns:a16="http://schemas.microsoft.com/office/drawing/2014/main" id="{775A5971-B9DE-8643-8AB6-476DD16478C8}"/>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285ACBDD-B2D7-F34C-BF25-5A9BCD95DDFF}"/>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45D56881-9A67-1B42-AA27-BDE76A428EE7}"/>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165F4252-9C47-454A-AF0D-87B7E4BADC36}"/>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833672D3-1CCB-E047-A211-912C29627E6C}"/>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E3B499A1-3191-924E-8AAD-C5F93CA11A4B}"/>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D03FD9B0-8866-C24C-98C2-0EE53A5259E3}"/>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7A9036DE-8F0E-A34C-AE9D-A5FDB450A9F7}"/>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CC5A5A7-6FD2-5F48-A5EA-0E99495D3011}"/>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276FF62C-8790-D94B-BC9B-443DA48D142F}"/>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F3EAC19-C5B8-114B-AF03-99D43A48E8B4}"/>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71023458-2B98-914E-9100-7E33A63C5A98}"/>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ECB20F0-770D-BB47-BF23-87C54572AD2F}"/>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8E1BF4A6-513F-5F4F-B759-4BFE98532BEC}"/>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7ABE0C36-8561-5C40-984B-26B25721FC4B}"/>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399" name="Can 398">
                    <a:extLst>
                      <a:ext uri="{FF2B5EF4-FFF2-40B4-BE49-F238E27FC236}">
                        <a16:creationId xmlns:a16="http://schemas.microsoft.com/office/drawing/2014/main" id="{05B3286A-E4DD-7D43-A326-81EADE73BF21}"/>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a:extLst>
                      <a:ext uri="{FF2B5EF4-FFF2-40B4-BE49-F238E27FC236}">
                        <a16:creationId xmlns:a16="http://schemas.microsoft.com/office/drawing/2014/main" id="{61B8EA5D-EF32-8F48-B449-C040FA130318}"/>
                      </a:ext>
                    </a:extLst>
                  </p:cNvPr>
                  <p:cNvGrpSpPr/>
                  <p:nvPr/>
                </p:nvGrpSpPr>
                <p:grpSpPr>
                  <a:xfrm>
                    <a:off x="7241307" y="3477617"/>
                    <a:ext cx="1750150" cy="1990941"/>
                    <a:chOff x="7435633" y="3646937"/>
                    <a:chExt cx="1485343" cy="1694385"/>
                  </a:xfrm>
                </p:grpSpPr>
                <p:cxnSp>
                  <p:nvCxnSpPr>
                    <p:cNvPr id="445" name="Straight Connector 444">
                      <a:extLst>
                        <a:ext uri="{FF2B5EF4-FFF2-40B4-BE49-F238E27FC236}">
                          <a16:creationId xmlns:a16="http://schemas.microsoft.com/office/drawing/2014/main" id="{A84AACC7-F40A-CE4F-95E3-BBFDB44106B3}"/>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E7ACFF39-CA8F-014C-A680-44DC75869F2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01" name="Oval 400">
                    <a:extLst>
                      <a:ext uri="{FF2B5EF4-FFF2-40B4-BE49-F238E27FC236}">
                        <a16:creationId xmlns:a16="http://schemas.microsoft.com/office/drawing/2014/main" id="{66A6C819-589D-4C42-B93B-7DBD65D7B7AB}"/>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2" name="Group 401">
                    <a:extLst>
                      <a:ext uri="{FF2B5EF4-FFF2-40B4-BE49-F238E27FC236}">
                        <a16:creationId xmlns:a16="http://schemas.microsoft.com/office/drawing/2014/main" id="{757EB512-1FB0-904B-B827-941A990F8BCE}"/>
                      </a:ext>
                    </a:extLst>
                  </p:cNvPr>
                  <p:cNvGrpSpPr/>
                  <p:nvPr/>
                </p:nvGrpSpPr>
                <p:grpSpPr>
                  <a:xfrm rot="150953">
                    <a:off x="6068678" y="5444199"/>
                    <a:ext cx="1224219" cy="45719"/>
                    <a:chOff x="7435633" y="3646937"/>
                    <a:chExt cx="1485343" cy="1694385"/>
                  </a:xfrm>
                </p:grpSpPr>
                <p:cxnSp>
                  <p:nvCxnSpPr>
                    <p:cNvPr id="443" name="Straight Connector 442">
                      <a:extLst>
                        <a:ext uri="{FF2B5EF4-FFF2-40B4-BE49-F238E27FC236}">
                          <a16:creationId xmlns:a16="http://schemas.microsoft.com/office/drawing/2014/main" id="{A0B577B4-8A2D-2349-985B-85226A327E3D}"/>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C76E12A1-5533-0C48-BEA8-D61C3FCC65C6}"/>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03" name="Rectangle 402">
                    <a:extLst>
                      <a:ext uri="{FF2B5EF4-FFF2-40B4-BE49-F238E27FC236}">
                        <a16:creationId xmlns:a16="http://schemas.microsoft.com/office/drawing/2014/main" id="{ED0EE8DF-2058-2640-8B14-B7B945B02EDC}"/>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5362F116-9D9D-534C-B04C-B628A9523782}"/>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5" name="Group 404">
                    <a:extLst>
                      <a:ext uri="{FF2B5EF4-FFF2-40B4-BE49-F238E27FC236}">
                        <a16:creationId xmlns:a16="http://schemas.microsoft.com/office/drawing/2014/main" id="{933EF1E6-0BD0-C74B-8C05-A2DCBA02FC8C}"/>
                      </a:ext>
                    </a:extLst>
                  </p:cNvPr>
                  <p:cNvGrpSpPr/>
                  <p:nvPr/>
                </p:nvGrpSpPr>
                <p:grpSpPr>
                  <a:xfrm rot="150953">
                    <a:off x="3885797" y="4044667"/>
                    <a:ext cx="482800" cy="517875"/>
                    <a:chOff x="7435633" y="3646937"/>
                    <a:chExt cx="1485343" cy="1694385"/>
                  </a:xfrm>
                </p:grpSpPr>
                <p:cxnSp>
                  <p:nvCxnSpPr>
                    <p:cNvPr id="441" name="Straight Connector 440">
                      <a:extLst>
                        <a:ext uri="{FF2B5EF4-FFF2-40B4-BE49-F238E27FC236}">
                          <a16:creationId xmlns:a16="http://schemas.microsoft.com/office/drawing/2014/main" id="{0F101CB6-1F9B-2F4F-ABA4-FB0A50FCEBE1}"/>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9D58781C-BC51-444A-99B1-AAE7B206E954}"/>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06" name="Rectangle 405">
                    <a:extLst>
                      <a:ext uri="{FF2B5EF4-FFF2-40B4-BE49-F238E27FC236}">
                        <a16:creationId xmlns:a16="http://schemas.microsoft.com/office/drawing/2014/main" id="{7F784465-0E93-574F-88D8-550D63509346}"/>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7" name="Group 406">
                    <a:extLst>
                      <a:ext uri="{FF2B5EF4-FFF2-40B4-BE49-F238E27FC236}">
                        <a16:creationId xmlns:a16="http://schemas.microsoft.com/office/drawing/2014/main" id="{92DC97C2-E92E-9141-94AC-3491D3E54A0E}"/>
                      </a:ext>
                    </a:extLst>
                  </p:cNvPr>
                  <p:cNvGrpSpPr/>
                  <p:nvPr/>
                </p:nvGrpSpPr>
                <p:grpSpPr>
                  <a:xfrm>
                    <a:off x="4716119" y="2636148"/>
                    <a:ext cx="509569" cy="554476"/>
                    <a:chOff x="7435633" y="3646937"/>
                    <a:chExt cx="1485343" cy="1694385"/>
                  </a:xfrm>
                </p:grpSpPr>
                <p:cxnSp>
                  <p:nvCxnSpPr>
                    <p:cNvPr id="439" name="Straight Connector 438">
                      <a:extLst>
                        <a:ext uri="{FF2B5EF4-FFF2-40B4-BE49-F238E27FC236}">
                          <a16:creationId xmlns:a16="http://schemas.microsoft.com/office/drawing/2014/main" id="{70DF722B-EAF5-B245-B17D-843F32A33531}"/>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56580005-1216-D34F-BC2F-B89880BD8E7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08" name="Group 407">
                    <a:extLst>
                      <a:ext uri="{FF2B5EF4-FFF2-40B4-BE49-F238E27FC236}">
                        <a16:creationId xmlns:a16="http://schemas.microsoft.com/office/drawing/2014/main" id="{9484A8A6-9B15-2C4B-885D-D4DA580FDD3D}"/>
                      </a:ext>
                    </a:extLst>
                  </p:cNvPr>
                  <p:cNvGrpSpPr/>
                  <p:nvPr/>
                </p:nvGrpSpPr>
                <p:grpSpPr>
                  <a:xfrm rot="3607324" flipH="1">
                    <a:off x="7307979" y="2539376"/>
                    <a:ext cx="187666" cy="768882"/>
                    <a:chOff x="7435633" y="3646937"/>
                    <a:chExt cx="1485343" cy="1694385"/>
                  </a:xfrm>
                </p:grpSpPr>
                <p:cxnSp>
                  <p:nvCxnSpPr>
                    <p:cNvPr id="437" name="Straight Connector 436">
                      <a:extLst>
                        <a:ext uri="{FF2B5EF4-FFF2-40B4-BE49-F238E27FC236}">
                          <a16:creationId xmlns:a16="http://schemas.microsoft.com/office/drawing/2014/main" id="{1BA8E7E2-48F5-1746-9512-95D8EF1935D9}"/>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FCE59356-394A-3D48-B973-94C4A1B64877}"/>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09" name="Can 408">
                    <a:extLst>
                      <a:ext uri="{FF2B5EF4-FFF2-40B4-BE49-F238E27FC236}">
                        <a16:creationId xmlns:a16="http://schemas.microsoft.com/office/drawing/2014/main" id="{1C82F085-F6F3-DA40-87FA-069B0BA2657B}"/>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 name="Group 409">
                    <a:extLst>
                      <a:ext uri="{FF2B5EF4-FFF2-40B4-BE49-F238E27FC236}">
                        <a16:creationId xmlns:a16="http://schemas.microsoft.com/office/drawing/2014/main" id="{94B3F73B-18A3-8E49-92FF-2223033B1C93}"/>
                      </a:ext>
                    </a:extLst>
                  </p:cNvPr>
                  <p:cNvGrpSpPr/>
                  <p:nvPr/>
                </p:nvGrpSpPr>
                <p:grpSpPr>
                  <a:xfrm rot="3607324" flipH="1">
                    <a:off x="6937595" y="3276662"/>
                    <a:ext cx="45719" cy="248746"/>
                    <a:chOff x="7435633" y="3646937"/>
                    <a:chExt cx="1485343" cy="1694385"/>
                  </a:xfrm>
                </p:grpSpPr>
                <p:cxnSp>
                  <p:nvCxnSpPr>
                    <p:cNvPr id="435" name="Straight Connector 434">
                      <a:extLst>
                        <a:ext uri="{FF2B5EF4-FFF2-40B4-BE49-F238E27FC236}">
                          <a16:creationId xmlns:a16="http://schemas.microsoft.com/office/drawing/2014/main" id="{71F2A2B4-2905-3E42-A509-DADDEAF03FB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9F91E39B-7066-9B40-A9CD-2550D8C67EC4}"/>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11" name="Group 410">
                    <a:extLst>
                      <a:ext uri="{FF2B5EF4-FFF2-40B4-BE49-F238E27FC236}">
                        <a16:creationId xmlns:a16="http://schemas.microsoft.com/office/drawing/2014/main" id="{8A93DDDE-60E6-8543-B144-34CED0E27D89}"/>
                      </a:ext>
                    </a:extLst>
                  </p:cNvPr>
                  <p:cNvGrpSpPr/>
                  <p:nvPr/>
                </p:nvGrpSpPr>
                <p:grpSpPr>
                  <a:xfrm rot="7499749" flipH="1">
                    <a:off x="6359724" y="3611827"/>
                    <a:ext cx="110678" cy="130658"/>
                    <a:chOff x="7435633" y="3646937"/>
                    <a:chExt cx="1485343" cy="1694385"/>
                  </a:xfrm>
                </p:grpSpPr>
                <p:cxnSp>
                  <p:nvCxnSpPr>
                    <p:cNvPr id="433" name="Straight Connector 432">
                      <a:extLst>
                        <a:ext uri="{FF2B5EF4-FFF2-40B4-BE49-F238E27FC236}">
                          <a16:creationId xmlns:a16="http://schemas.microsoft.com/office/drawing/2014/main" id="{3A8F7EC4-321D-3B49-9380-A919207E63B0}"/>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7294F127-C86F-2140-A9E4-33E243A8F86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12" name="Group 411">
                    <a:extLst>
                      <a:ext uri="{FF2B5EF4-FFF2-40B4-BE49-F238E27FC236}">
                        <a16:creationId xmlns:a16="http://schemas.microsoft.com/office/drawing/2014/main" id="{89CEC827-E318-B747-B600-D5A17DEFF18C}"/>
                      </a:ext>
                    </a:extLst>
                  </p:cNvPr>
                  <p:cNvGrpSpPr/>
                  <p:nvPr/>
                </p:nvGrpSpPr>
                <p:grpSpPr>
                  <a:xfrm rot="7855886" flipH="1">
                    <a:off x="5279991" y="3339359"/>
                    <a:ext cx="739670" cy="845947"/>
                    <a:chOff x="7435633" y="3646937"/>
                    <a:chExt cx="1485343" cy="1694385"/>
                  </a:xfrm>
                </p:grpSpPr>
                <p:cxnSp>
                  <p:nvCxnSpPr>
                    <p:cNvPr id="431" name="Straight Connector 430">
                      <a:extLst>
                        <a:ext uri="{FF2B5EF4-FFF2-40B4-BE49-F238E27FC236}">
                          <a16:creationId xmlns:a16="http://schemas.microsoft.com/office/drawing/2014/main" id="{A715732A-BED5-0644-9C06-EAE06DED584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CC39BE69-62A7-E54B-A6DA-2C4964A668B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13" name="Group 412">
                    <a:extLst>
                      <a:ext uri="{FF2B5EF4-FFF2-40B4-BE49-F238E27FC236}">
                        <a16:creationId xmlns:a16="http://schemas.microsoft.com/office/drawing/2014/main" id="{68B40C7C-B673-764C-9100-0F5442052412}"/>
                      </a:ext>
                    </a:extLst>
                  </p:cNvPr>
                  <p:cNvGrpSpPr/>
                  <p:nvPr/>
                </p:nvGrpSpPr>
                <p:grpSpPr>
                  <a:xfrm rot="7855886" flipH="1">
                    <a:off x="4244802" y="4092236"/>
                    <a:ext cx="1021120" cy="80122"/>
                    <a:chOff x="7435633" y="3646937"/>
                    <a:chExt cx="1485343" cy="1694385"/>
                  </a:xfrm>
                </p:grpSpPr>
                <p:cxnSp>
                  <p:nvCxnSpPr>
                    <p:cNvPr id="429" name="Straight Connector 428">
                      <a:extLst>
                        <a:ext uri="{FF2B5EF4-FFF2-40B4-BE49-F238E27FC236}">
                          <a16:creationId xmlns:a16="http://schemas.microsoft.com/office/drawing/2014/main" id="{8F9282D5-67A9-6A4A-A785-35F5CAC8BD74}"/>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E4E7BA4A-A4AC-EE46-B371-22AF35D94BF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414" name="Group 413">
                    <a:extLst>
                      <a:ext uri="{FF2B5EF4-FFF2-40B4-BE49-F238E27FC236}">
                        <a16:creationId xmlns:a16="http://schemas.microsoft.com/office/drawing/2014/main" id="{FF43AB22-BD4C-9847-92CD-C3B3A830D548}"/>
                      </a:ext>
                    </a:extLst>
                  </p:cNvPr>
                  <p:cNvGrpSpPr/>
                  <p:nvPr/>
                </p:nvGrpSpPr>
                <p:grpSpPr>
                  <a:xfrm rot="478164">
                    <a:off x="4319540" y="4982230"/>
                    <a:ext cx="967347" cy="139421"/>
                    <a:chOff x="7435633" y="3646937"/>
                    <a:chExt cx="1485343" cy="1694385"/>
                  </a:xfrm>
                </p:grpSpPr>
                <p:cxnSp>
                  <p:nvCxnSpPr>
                    <p:cNvPr id="427" name="Straight Connector 426">
                      <a:extLst>
                        <a:ext uri="{FF2B5EF4-FFF2-40B4-BE49-F238E27FC236}">
                          <a16:creationId xmlns:a16="http://schemas.microsoft.com/office/drawing/2014/main" id="{460078BD-9D49-B44C-A521-31013FD5ECEF}"/>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6FB92787-C7A1-EC41-8B85-38F218C97934}"/>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15" name="Rectangle 414">
                    <a:extLst>
                      <a:ext uri="{FF2B5EF4-FFF2-40B4-BE49-F238E27FC236}">
                        <a16:creationId xmlns:a16="http://schemas.microsoft.com/office/drawing/2014/main" id="{F2182B3D-2B3C-984A-B836-FFCCC07FBD27}"/>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ounded Rectangle 415">
                    <a:extLst>
                      <a:ext uri="{FF2B5EF4-FFF2-40B4-BE49-F238E27FC236}">
                        <a16:creationId xmlns:a16="http://schemas.microsoft.com/office/drawing/2014/main" id="{5F1BD115-05F9-8F41-B89A-3530F2BDBE95}"/>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L-Shape 416">
                    <a:extLst>
                      <a:ext uri="{FF2B5EF4-FFF2-40B4-BE49-F238E27FC236}">
                        <a16:creationId xmlns:a16="http://schemas.microsoft.com/office/drawing/2014/main" id="{EB8F3BBB-CCA8-2F41-BA53-3DD0A3BE07D4}"/>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Freeform 417">
                    <a:extLst>
                      <a:ext uri="{FF2B5EF4-FFF2-40B4-BE49-F238E27FC236}">
                        <a16:creationId xmlns:a16="http://schemas.microsoft.com/office/drawing/2014/main" id="{EC7BCEB9-9511-CE46-AF8D-8CB654B9AD2F}"/>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Freeform 418">
                    <a:extLst>
                      <a:ext uri="{FF2B5EF4-FFF2-40B4-BE49-F238E27FC236}">
                        <a16:creationId xmlns:a16="http://schemas.microsoft.com/office/drawing/2014/main" id="{D5941406-B851-504F-81E4-6039208924A9}"/>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DFC20C6C-4981-1547-ACBE-2676F8C966F7}"/>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8318FD1B-56D3-8A40-9988-47445F9E53B9}"/>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C2B12119-3573-CB4B-A4FA-CCB84C5428FA}"/>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Flowchart: Collate 748">
                    <a:extLst>
                      <a:ext uri="{FF2B5EF4-FFF2-40B4-BE49-F238E27FC236}">
                        <a16:creationId xmlns:a16="http://schemas.microsoft.com/office/drawing/2014/main" id="{0A9F9DBF-7EAF-6849-879A-8F0731F7AAA3}"/>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4" name="Flowchart: Collate 749">
                    <a:extLst>
                      <a:ext uri="{FF2B5EF4-FFF2-40B4-BE49-F238E27FC236}">
                        <a16:creationId xmlns:a16="http://schemas.microsoft.com/office/drawing/2014/main" id="{D6F7C0F5-6832-3D4C-9CBC-80F6AF7F3917}"/>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5" name="Flowchart: Collate 750">
                    <a:extLst>
                      <a:ext uri="{FF2B5EF4-FFF2-40B4-BE49-F238E27FC236}">
                        <a16:creationId xmlns:a16="http://schemas.microsoft.com/office/drawing/2014/main" id="{7D29DF29-7000-F945-A18D-83786E06DB96}"/>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6" name="Rounded Rectangle 425">
                    <a:extLst>
                      <a:ext uri="{FF2B5EF4-FFF2-40B4-BE49-F238E27FC236}">
                        <a16:creationId xmlns:a16="http://schemas.microsoft.com/office/drawing/2014/main" id="{D9E1DA85-8C5A-BD42-993A-74B8D78BC68D}"/>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3" name="Group 372">
                  <a:extLst>
                    <a:ext uri="{FF2B5EF4-FFF2-40B4-BE49-F238E27FC236}">
                      <a16:creationId xmlns:a16="http://schemas.microsoft.com/office/drawing/2014/main" id="{93400992-9F16-5E4F-A4FA-09A4A7169BF3}"/>
                    </a:ext>
                  </a:extLst>
                </p:cNvPr>
                <p:cNvGrpSpPr/>
                <p:nvPr/>
              </p:nvGrpSpPr>
              <p:grpSpPr>
                <a:xfrm rot="2804651">
                  <a:off x="5583142" y="1734757"/>
                  <a:ext cx="1720047" cy="1841982"/>
                  <a:chOff x="7435633" y="3646937"/>
                  <a:chExt cx="1485343" cy="1694385"/>
                </a:xfrm>
              </p:grpSpPr>
              <p:cxnSp>
                <p:nvCxnSpPr>
                  <p:cNvPr id="374" name="Straight Connector 373">
                    <a:extLst>
                      <a:ext uri="{FF2B5EF4-FFF2-40B4-BE49-F238E27FC236}">
                        <a16:creationId xmlns:a16="http://schemas.microsoft.com/office/drawing/2014/main" id="{F42E44FC-5B1F-A24A-A4FC-83660655730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CF7D8F8-5B6F-2B48-9196-B71CD55C354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355" name="Straight Connector 354">
                <a:extLst>
                  <a:ext uri="{FF2B5EF4-FFF2-40B4-BE49-F238E27FC236}">
                    <a16:creationId xmlns:a16="http://schemas.microsoft.com/office/drawing/2014/main" id="{AB57F02D-EC26-D546-B33B-B3B99C87D94D}"/>
                  </a:ext>
                </a:extLst>
              </p:cNvPr>
              <p:cNvCxnSpPr>
                <a:stCxn id="423"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7E9C210-AFD0-FE48-9F28-11008D37F3C8}"/>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AA9BF764-13D5-A64D-840B-24998A1B04BA}"/>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2256E900-54E9-EB46-8433-2F3D1E146DF7}"/>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8F278CC2-5D51-2443-9E01-0B35A0EBD244}"/>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FA8CA84D-9CAC-E144-95CB-3EEFB3E71369}"/>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361" name="Parallelogram 360">
                <a:extLst>
                  <a:ext uri="{FF2B5EF4-FFF2-40B4-BE49-F238E27FC236}">
                    <a16:creationId xmlns:a16="http://schemas.microsoft.com/office/drawing/2014/main" id="{9DEAAA64-2425-4946-B2B2-4507CAA1DBCE}"/>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Can 361">
                <a:extLst>
                  <a:ext uri="{FF2B5EF4-FFF2-40B4-BE49-F238E27FC236}">
                    <a16:creationId xmlns:a16="http://schemas.microsoft.com/office/drawing/2014/main" id="{5708656F-7542-454B-9EEF-3C9A8E11BD42}"/>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Can 362">
                <a:extLst>
                  <a:ext uri="{FF2B5EF4-FFF2-40B4-BE49-F238E27FC236}">
                    <a16:creationId xmlns:a16="http://schemas.microsoft.com/office/drawing/2014/main" id="{34DB3CA5-7CC5-204D-858D-531FBD2C2D30}"/>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Can 363">
                <a:extLst>
                  <a:ext uri="{FF2B5EF4-FFF2-40B4-BE49-F238E27FC236}">
                    <a16:creationId xmlns:a16="http://schemas.microsoft.com/office/drawing/2014/main" id="{92CFF8AE-3AC5-774B-BFED-899ADCD1985A}"/>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Cube 364">
                <a:extLst>
                  <a:ext uri="{FF2B5EF4-FFF2-40B4-BE49-F238E27FC236}">
                    <a16:creationId xmlns:a16="http://schemas.microsoft.com/office/drawing/2014/main" id="{3E5FB375-9348-884F-B065-3F925B75774F}"/>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0B59F1AE-433C-D942-89BC-25526284BC4C}"/>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7" name="Straight Connector 366">
                <a:extLst>
                  <a:ext uri="{FF2B5EF4-FFF2-40B4-BE49-F238E27FC236}">
                    <a16:creationId xmlns:a16="http://schemas.microsoft.com/office/drawing/2014/main" id="{66353802-A6B8-5242-9DEE-46C67CA37C91}"/>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05573A62-9A0D-6B46-A3DD-12EA81E2F010}"/>
                  </a:ext>
                </a:extLst>
              </p:cNvPr>
              <p:cNvGrpSpPr/>
              <p:nvPr/>
            </p:nvGrpSpPr>
            <p:grpSpPr>
              <a:xfrm>
                <a:off x="5797974" y="1770943"/>
                <a:ext cx="368273" cy="3350412"/>
                <a:chOff x="9803247" y="1274622"/>
                <a:chExt cx="368273" cy="3350412"/>
              </a:xfrm>
            </p:grpSpPr>
            <p:sp>
              <p:nvSpPr>
                <p:cNvPr id="369" name="Flowchart: Magnetic Disk 694">
                  <a:extLst>
                    <a:ext uri="{FF2B5EF4-FFF2-40B4-BE49-F238E27FC236}">
                      <a16:creationId xmlns:a16="http://schemas.microsoft.com/office/drawing/2014/main" id="{9327CC89-7E58-4342-B4A9-AD275C16B466}"/>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Flowchart: Magnetic Disk 695">
                  <a:extLst>
                    <a:ext uri="{FF2B5EF4-FFF2-40B4-BE49-F238E27FC236}">
                      <a16:creationId xmlns:a16="http://schemas.microsoft.com/office/drawing/2014/main" id="{7B14A88B-AACB-BF4A-A698-DDF3EBD187BA}"/>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1" name="Curved Connector 370">
                  <a:extLst>
                    <a:ext uri="{FF2B5EF4-FFF2-40B4-BE49-F238E27FC236}">
                      <a16:creationId xmlns:a16="http://schemas.microsoft.com/office/drawing/2014/main" id="{7330FEA2-9822-6541-993E-5D21E310726F}"/>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339" name="Parallelogram 338">
              <a:extLst>
                <a:ext uri="{FF2B5EF4-FFF2-40B4-BE49-F238E27FC236}">
                  <a16:creationId xmlns:a16="http://schemas.microsoft.com/office/drawing/2014/main" id="{2C1396A8-D7E8-7D4D-ACFE-2811E38E5558}"/>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Cube 339">
              <a:extLst>
                <a:ext uri="{FF2B5EF4-FFF2-40B4-BE49-F238E27FC236}">
                  <a16:creationId xmlns:a16="http://schemas.microsoft.com/office/drawing/2014/main" id="{BCE6E78B-4C57-EF4B-8E6A-7E32D1CAEEE3}"/>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Cube 340">
              <a:extLst>
                <a:ext uri="{FF2B5EF4-FFF2-40B4-BE49-F238E27FC236}">
                  <a16:creationId xmlns:a16="http://schemas.microsoft.com/office/drawing/2014/main" id="{0A21D4DA-0285-2247-AF7D-D2127036149F}"/>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Flowchart: Magnetic Disk 667">
              <a:extLst>
                <a:ext uri="{FF2B5EF4-FFF2-40B4-BE49-F238E27FC236}">
                  <a16:creationId xmlns:a16="http://schemas.microsoft.com/office/drawing/2014/main" id="{054C7CFC-6BC3-C443-868D-9CBE4FB1AA67}"/>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lowchart: Magnetic Disk 668">
              <a:extLst>
                <a:ext uri="{FF2B5EF4-FFF2-40B4-BE49-F238E27FC236}">
                  <a16:creationId xmlns:a16="http://schemas.microsoft.com/office/drawing/2014/main" id="{9180C50B-A592-E14C-887D-DD0C8D68F3BA}"/>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Flowchart: Magnetic Disk 669">
              <a:extLst>
                <a:ext uri="{FF2B5EF4-FFF2-40B4-BE49-F238E27FC236}">
                  <a16:creationId xmlns:a16="http://schemas.microsoft.com/office/drawing/2014/main" id="{4CC06DE8-BA53-A447-812D-584695363134}"/>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5" name="Straight Connector 344">
              <a:extLst>
                <a:ext uri="{FF2B5EF4-FFF2-40B4-BE49-F238E27FC236}">
                  <a16:creationId xmlns:a16="http://schemas.microsoft.com/office/drawing/2014/main" id="{DB131EA9-FF56-B24E-83A8-3A5238581103}"/>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D1A6A439-249E-6F48-8D33-6F15632D4A6E}"/>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F688A8C7-05D9-BE49-9D85-62DF7BA595B5}"/>
                </a:ext>
              </a:extLst>
            </p:cNvPr>
            <p:cNvCxnSpPr>
              <a:stCxn id="343"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348" name="Flowchart: Collate 673">
              <a:extLst>
                <a:ext uri="{FF2B5EF4-FFF2-40B4-BE49-F238E27FC236}">
                  <a16:creationId xmlns:a16="http://schemas.microsoft.com/office/drawing/2014/main" id="{4EBC738E-FA9A-F045-AD1E-F847254D94AF}"/>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9" name="Straight Connector 348">
              <a:extLst>
                <a:ext uri="{FF2B5EF4-FFF2-40B4-BE49-F238E27FC236}">
                  <a16:creationId xmlns:a16="http://schemas.microsoft.com/office/drawing/2014/main" id="{E7FD3508-D558-E54C-8173-0A91169A2C90}"/>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86B8823-A34C-2943-B384-97C5966DE1C1}"/>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15AD0AE7-8CFC-3446-B51F-421385209CC6}"/>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CCF9C49E-8A79-5748-80DB-82CEA168A440}"/>
                </a:ext>
              </a:extLst>
            </p:cNvPr>
            <p:cNvCxnSpPr>
              <a:endCxn id="342"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DE3C1A5-7F57-854B-958E-F607A7E80789}"/>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447" name="Rounded Rectangle 446">
            <a:extLst>
              <a:ext uri="{FF2B5EF4-FFF2-40B4-BE49-F238E27FC236}">
                <a16:creationId xmlns:a16="http://schemas.microsoft.com/office/drawing/2014/main" id="{467EAB27-04AF-7E45-A9FD-00809F776032}"/>
              </a:ext>
            </a:extLst>
          </p:cNvPr>
          <p:cNvSpPr/>
          <p:nvPr/>
        </p:nvSpPr>
        <p:spPr>
          <a:xfrm>
            <a:off x="4150023" y="4724133"/>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12</a:t>
            </a:r>
            <a:endParaRPr lang="en-US" sz="1400" dirty="0">
              <a:solidFill>
                <a:schemeClr val="bg1"/>
              </a:solidFill>
            </a:endParaRPr>
          </a:p>
        </p:txBody>
      </p:sp>
      <p:grpSp>
        <p:nvGrpSpPr>
          <p:cNvPr id="894" name="Group 893">
            <a:extLst>
              <a:ext uri="{FF2B5EF4-FFF2-40B4-BE49-F238E27FC236}">
                <a16:creationId xmlns:a16="http://schemas.microsoft.com/office/drawing/2014/main" id="{97AF5584-EB68-0340-8113-B677FEC08F0D}"/>
              </a:ext>
            </a:extLst>
          </p:cNvPr>
          <p:cNvGrpSpPr/>
          <p:nvPr/>
        </p:nvGrpSpPr>
        <p:grpSpPr>
          <a:xfrm>
            <a:off x="6069683" y="5109478"/>
            <a:ext cx="957719" cy="1072958"/>
            <a:chOff x="3118981" y="565991"/>
            <a:chExt cx="6213695" cy="6120367"/>
          </a:xfrm>
        </p:grpSpPr>
        <p:grpSp>
          <p:nvGrpSpPr>
            <p:cNvPr id="895" name="Group 894">
              <a:extLst>
                <a:ext uri="{FF2B5EF4-FFF2-40B4-BE49-F238E27FC236}">
                  <a16:creationId xmlns:a16="http://schemas.microsoft.com/office/drawing/2014/main" id="{753A9CC8-981E-C347-B8E6-532129E19630}"/>
                </a:ext>
              </a:extLst>
            </p:cNvPr>
            <p:cNvGrpSpPr/>
            <p:nvPr/>
          </p:nvGrpSpPr>
          <p:grpSpPr>
            <a:xfrm>
              <a:off x="3326905" y="2230582"/>
              <a:ext cx="5359896" cy="4452415"/>
              <a:chOff x="2315522" y="307738"/>
              <a:chExt cx="6675935" cy="5724095"/>
            </a:xfrm>
          </p:grpSpPr>
          <p:grpSp>
            <p:nvGrpSpPr>
              <p:cNvPr id="911" name="Group 910">
                <a:extLst>
                  <a:ext uri="{FF2B5EF4-FFF2-40B4-BE49-F238E27FC236}">
                    <a16:creationId xmlns:a16="http://schemas.microsoft.com/office/drawing/2014/main" id="{B221E54F-63A7-FF48-B252-E71B3744DDCA}"/>
                  </a:ext>
                </a:extLst>
              </p:cNvPr>
              <p:cNvGrpSpPr/>
              <p:nvPr/>
            </p:nvGrpSpPr>
            <p:grpSpPr>
              <a:xfrm>
                <a:off x="2598820" y="1795724"/>
                <a:ext cx="6392637" cy="4015529"/>
                <a:chOff x="2598820" y="1795724"/>
                <a:chExt cx="6392637" cy="4015529"/>
              </a:xfrm>
            </p:grpSpPr>
            <p:grpSp>
              <p:nvGrpSpPr>
                <p:cNvPr id="929" name="Group 928">
                  <a:extLst>
                    <a:ext uri="{FF2B5EF4-FFF2-40B4-BE49-F238E27FC236}">
                      <a16:creationId xmlns:a16="http://schemas.microsoft.com/office/drawing/2014/main" id="{D895E7AA-6ED2-CE4E-B9F7-DE19CDD7E50A}"/>
                    </a:ext>
                  </a:extLst>
                </p:cNvPr>
                <p:cNvGrpSpPr/>
                <p:nvPr/>
              </p:nvGrpSpPr>
              <p:grpSpPr>
                <a:xfrm>
                  <a:off x="2598820" y="2636148"/>
                  <a:ext cx="6392637" cy="3175105"/>
                  <a:chOff x="2598820" y="2636148"/>
                  <a:chExt cx="6392637" cy="3175105"/>
                </a:xfrm>
              </p:grpSpPr>
              <p:sp>
                <p:nvSpPr>
                  <p:cNvPr id="933" name="Parallelogram 932">
                    <a:extLst>
                      <a:ext uri="{FF2B5EF4-FFF2-40B4-BE49-F238E27FC236}">
                        <a16:creationId xmlns:a16="http://schemas.microsoft.com/office/drawing/2014/main" id="{3B1A1CF8-F8A8-B942-B3F0-332F07653203}"/>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Can 933">
                    <a:extLst>
                      <a:ext uri="{FF2B5EF4-FFF2-40B4-BE49-F238E27FC236}">
                        <a16:creationId xmlns:a16="http://schemas.microsoft.com/office/drawing/2014/main" id="{310FD6AE-5AE3-1040-AB75-CCC86CFBCCE3}"/>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Cube 934">
                    <a:extLst>
                      <a:ext uri="{FF2B5EF4-FFF2-40B4-BE49-F238E27FC236}">
                        <a16:creationId xmlns:a16="http://schemas.microsoft.com/office/drawing/2014/main" id="{6D984060-8108-4D4F-BF00-F434479BB6A0}"/>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Can 935">
                    <a:extLst>
                      <a:ext uri="{FF2B5EF4-FFF2-40B4-BE49-F238E27FC236}">
                        <a16:creationId xmlns:a16="http://schemas.microsoft.com/office/drawing/2014/main" id="{57557148-1AB0-5043-8F94-9DDEF183A1E1}"/>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Cube 936">
                    <a:extLst>
                      <a:ext uri="{FF2B5EF4-FFF2-40B4-BE49-F238E27FC236}">
                        <a16:creationId xmlns:a16="http://schemas.microsoft.com/office/drawing/2014/main" id="{80DB1D64-94CB-8141-B076-8510008AD44D}"/>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Can 937">
                    <a:extLst>
                      <a:ext uri="{FF2B5EF4-FFF2-40B4-BE49-F238E27FC236}">
                        <a16:creationId xmlns:a16="http://schemas.microsoft.com/office/drawing/2014/main" id="{F8483F86-1A38-A347-BAAF-BB5087E6A082}"/>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Can 938">
                    <a:extLst>
                      <a:ext uri="{FF2B5EF4-FFF2-40B4-BE49-F238E27FC236}">
                        <a16:creationId xmlns:a16="http://schemas.microsoft.com/office/drawing/2014/main" id="{259FA30F-B4A0-E04F-A341-EA73F70534BC}"/>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Can 939">
                    <a:extLst>
                      <a:ext uri="{FF2B5EF4-FFF2-40B4-BE49-F238E27FC236}">
                        <a16:creationId xmlns:a16="http://schemas.microsoft.com/office/drawing/2014/main" id="{DFD8AD65-E4F1-ED40-B988-C6760ACC0FEB}"/>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1" name="Straight Connector 940">
                    <a:extLst>
                      <a:ext uri="{FF2B5EF4-FFF2-40B4-BE49-F238E27FC236}">
                        <a16:creationId xmlns:a16="http://schemas.microsoft.com/office/drawing/2014/main" id="{3C7A2F49-7015-9A49-9C6F-0594C246632E}"/>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id="{0795A718-7DC9-AB41-8C88-8E2C359F5594}"/>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3" name="Straight Connector 942">
                    <a:extLst>
                      <a:ext uri="{FF2B5EF4-FFF2-40B4-BE49-F238E27FC236}">
                        <a16:creationId xmlns:a16="http://schemas.microsoft.com/office/drawing/2014/main" id="{88303643-C25D-A44B-9F5C-E65F04D0A3C3}"/>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44" name="Straight Connector 943">
                    <a:extLst>
                      <a:ext uri="{FF2B5EF4-FFF2-40B4-BE49-F238E27FC236}">
                        <a16:creationId xmlns:a16="http://schemas.microsoft.com/office/drawing/2014/main" id="{BEBAF09C-E4D4-2D4F-BE4E-3468A1A6CA65}"/>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945" name="Straight Connector 944">
                    <a:extLst>
                      <a:ext uri="{FF2B5EF4-FFF2-40B4-BE49-F238E27FC236}">
                        <a16:creationId xmlns:a16="http://schemas.microsoft.com/office/drawing/2014/main" id="{C474468C-ED32-344E-BB16-6C8D9EC0758F}"/>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a:extLst>
                      <a:ext uri="{FF2B5EF4-FFF2-40B4-BE49-F238E27FC236}">
                        <a16:creationId xmlns:a16="http://schemas.microsoft.com/office/drawing/2014/main" id="{2390E73D-C1F8-2048-BEAC-3A85E52A4DAC}"/>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a:extLst>
                      <a:ext uri="{FF2B5EF4-FFF2-40B4-BE49-F238E27FC236}">
                        <a16:creationId xmlns:a16="http://schemas.microsoft.com/office/drawing/2014/main" id="{2B930742-A03A-F549-BD73-4EAF96C82E04}"/>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8" name="Straight Connector 947">
                    <a:extLst>
                      <a:ext uri="{FF2B5EF4-FFF2-40B4-BE49-F238E27FC236}">
                        <a16:creationId xmlns:a16="http://schemas.microsoft.com/office/drawing/2014/main" id="{D198CB97-D34F-B548-9D7D-488BEF0764C6}"/>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a:extLst>
                      <a:ext uri="{FF2B5EF4-FFF2-40B4-BE49-F238E27FC236}">
                        <a16:creationId xmlns:a16="http://schemas.microsoft.com/office/drawing/2014/main" id="{6B39346D-5C81-2945-AA33-7336630DEC0B}"/>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a:extLst>
                      <a:ext uri="{FF2B5EF4-FFF2-40B4-BE49-F238E27FC236}">
                        <a16:creationId xmlns:a16="http://schemas.microsoft.com/office/drawing/2014/main" id="{11F44D5F-A452-9442-AC6A-A00B549A53A5}"/>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51" name="Straight Connector 950">
                    <a:extLst>
                      <a:ext uri="{FF2B5EF4-FFF2-40B4-BE49-F238E27FC236}">
                        <a16:creationId xmlns:a16="http://schemas.microsoft.com/office/drawing/2014/main" id="{2229C2F9-E0C2-B74A-8B6C-2878421B91E4}"/>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id="{68C08559-EC4F-144F-97EE-50DCBC0F013B}"/>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id="{DEA67408-23AF-AC44-9436-E7329A30370D}"/>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id="{77106059-35A7-474B-AE70-2EA082A9E40E}"/>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id="{CE87B671-0CF0-9343-B5D2-17749F41C181}"/>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956" name="Can 955">
                    <a:extLst>
                      <a:ext uri="{FF2B5EF4-FFF2-40B4-BE49-F238E27FC236}">
                        <a16:creationId xmlns:a16="http://schemas.microsoft.com/office/drawing/2014/main" id="{2AD81A19-0B7D-BE4D-AA9B-0ADDE8570746}"/>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7" name="Group 956">
                    <a:extLst>
                      <a:ext uri="{FF2B5EF4-FFF2-40B4-BE49-F238E27FC236}">
                        <a16:creationId xmlns:a16="http://schemas.microsoft.com/office/drawing/2014/main" id="{0E1F3B0E-7518-644C-8804-082D4BDF67C6}"/>
                      </a:ext>
                    </a:extLst>
                  </p:cNvPr>
                  <p:cNvGrpSpPr/>
                  <p:nvPr/>
                </p:nvGrpSpPr>
                <p:grpSpPr>
                  <a:xfrm>
                    <a:off x="7241307" y="3477617"/>
                    <a:ext cx="1750150" cy="1990941"/>
                    <a:chOff x="7435633" y="3646937"/>
                    <a:chExt cx="1485343" cy="1694385"/>
                  </a:xfrm>
                </p:grpSpPr>
                <p:cxnSp>
                  <p:nvCxnSpPr>
                    <p:cNvPr id="1002" name="Straight Connector 1001">
                      <a:extLst>
                        <a:ext uri="{FF2B5EF4-FFF2-40B4-BE49-F238E27FC236}">
                          <a16:creationId xmlns:a16="http://schemas.microsoft.com/office/drawing/2014/main" id="{7897A681-38EC-4341-934D-7ED3911BFB37}"/>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id="{9FD2A9FD-62C2-CF47-9D09-96FA0C68BF70}"/>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58" name="Oval 957">
                    <a:extLst>
                      <a:ext uri="{FF2B5EF4-FFF2-40B4-BE49-F238E27FC236}">
                        <a16:creationId xmlns:a16="http://schemas.microsoft.com/office/drawing/2014/main" id="{82598752-99E3-7C4C-BA05-FC8FB4DFA41C}"/>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9" name="Group 958">
                    <a:extLst>
                      <a:ext uri="{FF2B5EF4-FFF2-40B4-BE49-F238E27FC236}">
                        <a16:creationId xmlns:a16="http://schemas.microsoft.com/office/drawing/2014/main" id="{B7172641-C382-584E-9D67-F49F24F68113}"/>
                      </a:ext>
                    </a:extLst>
                  </p:cNvPr>
                  <p:cNvGrpSpPr/>
                  <p:nvPr/>
                </p:nvGrpSpPr>
                <p:grpSpPr>
                  <a:xfrm rot="150953">
                    <a:off x="6068678" y="5444199"/>
                    <a:ext cx="1224219" cy="45719"/>
                    <a:chOff x="7435633" y="3646937"/>
                    <a:chExt cx="1485343" cy="1694385"/>
                  </a:xfrm>
                </p:grpSpPr>
                <p:cxnSp>
                  <p:nvCxnSpPr>
                    <p:cNvPr id="1000" name="Straight Connector 999">
                      <a:extLst>
                        <a:ext uri="{FF2B5EF4-FFF2-40B4-BE49-F238E27FC236}">
                          <a16:creationId xmlns:a16="http://schemas.microsoft.com/office/drawing/2014/main" id="{A1AAAA50-FA70-2B4A-90B8-040847F07074}"/>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id="{55089B00-662C-ED40-917E-E6E096FE54B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0" name="Rectangle 959">
                    <a:extLst>
                      <a:ext uri="{FF2B5EF4-FFF2-40B4-BE49-F238E27FC236}">
                        <a16:creationId xmlns:a16="http://schemas.microsoft.com/office/drawing/2014/main" id="{FF5F9B9D-F93A-6745-B701-F08755E07739}"/>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Oval 960">
                    <a:extLst>
                      <a:ext uri="{FF2B5EF4-FFF2-40B4-BE49-F238E27FC236}">
                        <a16:creationId xmlns:a16="http://schemas.microsoft.com/office/drawing/2014/main" id="{294C60BD-A512-0A4E-A9B2-F37846FDF3F9}"/>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2" name="Group 961">
                    <a:extLst>
                      <a:ext uri="{FF2B5EF4-FFF2-40B4-BE49-F238E27FC236}">
                        <a16:creationId xmlns:a16="http://schemas.microsoft.com/office/drawing/2014/main" id="{B51FD3EE-7025-724C-8F49-FE252CB9393E}"/>
                      </a:ext>
                    </a:extLst>
                  </p:cNvPr>
                  <p:cNvGrpSpPr/>
                  <p:nvPr/>
                </p:nvGrpSpPr>
                <p:grpSpPr>
                  <a:xfrm rot="150953">
                    <a:off x="3885797" y="4044667"/>
                    <a:ext cx="482800" cy="517875"/>
                    <a:chOff x="7435633" y="3646937"/>
                    <a:chExt cx="1485343" cy="1694385"/>
                  </a:xfrm>
                </p:grpSpPr>
                <p:cxnSp>
                  <p:nvCxnSpPr>
                    <p:cNvPr id="998" name="Straight Connector 997">
                      <a:extLst>
                        <a:ext uri="{FF2B5EF4-FFF2-40B4-BE49-F238E27FC236}">
                          <a16:creationId xmlns:a16="http://schemas.microsoft.com/office/drawing/2014/main" id="{F4058B49-BE40-4B41-8F57-46D6D9A151A0}"/>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a:extLst>
                        <a:ext uri="{FF2B5EF4-FFF2-40B4-BE49-F238E27FC236}">
                          <a16:creationId xmlns:a16="http://schemas.microsoft.com/office/drawing/2014/main" id="{A1501053-A033-4B41-9CB7-FE0BB10FBC1F}"/>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3" name="Rectangle 962">
                    <a:extLst>
                      <a:ext uri="{FF2B5EF4-FFF2-40B4-BE49-F238E27FC236}">
                        <a16:creationId xmlns:a16="http://schemas.microsoft.com/office/drawing/2014/main" id="{F19607FC-A4BD-9F46-99BD-AAC43A1E6769}"/>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4" name="Group 963">
                    <a:extLst>
                      <a:ext uri="{FF2B5EF4-FFF2-40B4-BE49-F238E27FC236}">
                        <a16:creationId xmlns:a16="http://schemas.microsoft.com/office/drawing/2014/main" id="{1E6166B8-ECB9-6649-89AA-49CA6AB580E2}"/>
                      </a:ext>
                    </a:extLst>
                  </p:cNvPr>
                  <p:cNvGrpSpPr/>
                  <p:nvPr/>
                </p:nvGrpSpPr>
                <p:grpSpPr>
                  <a:xfrm>
                    <a:off x="4716119" y="2636148"/>
                    <a:ext cx="509569" cy="554476"/>
                    <a:chOff x="7435633" y="3646937"/>
                    <a:chExt cx="1485343" cy="1694385"/>
                  </a:xfrm>
                </p:grpSpPr>
                <p:cxnSp>
                  <p:nvCxnSpPr>
                    <p:cNvPr id="996" name="Straight Connector 995">
                      <a:extLst>
                        <a:ext uri="{FF2B5EF4-FFF2-40B4-BE49-F238E27FC236}">
                          <a16:creationId xmlns:a16="http://schemas.microsoft.com/office/drawing/2014/main" id="{758D0C79-B427-3443-B529-FF095CF99D8F}"/>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a:extLst>
                        <a:ext uri="{FF2B5EF4-FFF2-40B4-BE49-F238E27FC236}">
                          <a16:creationId xmlns:a16="http://schemas.microsoft.com/office/drawing/2014/main" id="{F7526DFA-E58F-774E-ACBB-2D2D71A3B7F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65" name="Group 964">
                    <a:extLst>
                      <a:ext uri="{FF2B5EF4-FFF2-40B4-BE49-F238E27FC236}">
                        <a16:creationId xmlns:a16="http://schemas.microsoft.com/office/drawing/2014/main" id="{4AC8EB91-E9F6-034E-B1CF-FB7871ADC284}"/>
                      </a:ext>
                    </a:extLst>
                  </p:cNvPr>
                  <p:cNvGrpSpPr/>
                  <p:nvPr/>
                </p:nvGrpSpPr>
                <p:grpSpPr>
                  <a:xfrm rot="3607324" flipH="1">
                    <a:off x="7307979" y="2539376"/>
                    <a:ext cx="187666" cy="768882"/>
                    <a:chOff x="7435633" y="3646937"/>
                    <a:chExt cx="1485343" cy="1694385"/>
                  </a:xfrm>
                </p:grpSpPr>
                <p:cxnSp>
                  <p:nvCxnSpPr>
                    <p:cNvPr id="994" name="Straight Connector 993">
                      <a:extLst>
                        <a:ext uri="{FF2B5EF4-FFF2-40B4-BE49-F238E27FC236}">
                          <a16:creationId xmlns:a16="http://schemas.microsoft.com/office/drawing/2014/main" id="{D6906335-8021-834D-9237-38D8437DA926}"/>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id="{506E4A2B-2D2C-1C4D-8060-443CD9F9F7A3}"/>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6" name="Can 965">
                    <a:extLst>
                      <a:ext uri="{FF2B5EF4-FFF2-40B4-BE49-F238E27FC236}">
                        <a16:creationId xmlns:a16="http://schemas.microsoft.com/office/drawing/2014/main" id="{EE84A939-35EB-7048-B1C1-EBDBA071C4CE}"/>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7" name="Group 966">
                    <a:extLst>
                      <a:ext uri="{FF2B5EF4-FFF2-40B4-BE49-F238E27FC236}">
                        <a16:creationId xmlns:a16="http://schemas.microsoft.com/office/drawing/2014/main" id="{CB7C2C4D-EACF-DE46-8C5F-14FD71F85D1C}"/>
                      </a:ext>
                    </a:extLst>
                  </p:cNvPr>
                  <p:cNvGrpSpPr/>
                  <p:nvPr/>
                </p:nvGrpSpPr>
                <p:grpSpPr>
                  <a:xfrm rot="3607324" flipH="1">
                    <a:off x="6937595" y="3276662"/>
                    <a:ext cx="45719" cy="248746"/>
                    <a:chOff x="7435633" y="3646937"/>
                    <a:chExt cx="1485343" cy="1694385"/>
                  </a:xfrm>
                </p:grpSpPr>
                <p:cxnSp>
                  <p:nvCxnSpPr>
                    <p:cNvPr id="992" name="Straight Connector 991">
                      <a:extLst>
                        <a:ext uri="{FF2B5EF4-FFF2-40B4-BE49-F238E27FC236}">
                          <a16:creationId xmlns:a16="http://schemas.microsoft.com/office/drawing/2014/main" id="{D5F4E1D2-2A94-7E44-BC1C-AFD5A946C92D}"/>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id="{9BF6F393-7F6D-D24F-9B7F-87585C48D66C}"/>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68" name="Group 967">
                    <a:extLst>
                      <a:ext uri="{FF2B5EF4-FFF2-40B4-BE49-F238E27FC236}">
                        <a16:creationId xmlns:a16="http://schemas.microsoft.com/office/drawing/2014/main" id="{523D3C2F-FAF7-194A-948A-EF72DC372F91}"/>
                      </a:ext>
                    </a:extLst>
                  </p:cNvPr>
                  <p:cNvGrpSpPr/>
                  <p:nvPr/>
                </p:nvGrpSpPr>
                <p:grpSpPr>
                  <a:xfrm rot="7499749" flipH="1">
                    <a:off x="6359724" y="3611827"/>
                    <a:ext cx="110678" cy="130658"/>
                    <a:chOff x="7435633" y="3646937"/>
                    <a:chExt cx="1485343" cy="1694385"/>
                  </a:xfrm>
                </p:grpSpPr>
                <p:cxnSp>
                  <p:nvCxnSpPr>
                    <p:cNvPr id="990" name="Straight Connector 989">
                      <a:extLst>
                        <a:ext uri="{FF2B5EF4-FFF2-40B4-BE49-F238E27FC236}">
                          <a16:creationId xmlns:a16="http://schemas.microsoft.com/office/drawing/2014/main" id="{95C7D39C-E5C1-D846-8BA3-9D8E34688EA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a:extLst>
                        <a:ext uri="{FF2B5EF4-FFF2-40B4-BE49-F238E27FC236}">
                          <a16:creationId xmlns:a16="http://schemas.microsoft.com/office/drawing/2014/main" id="{12C5AA37-7678-0B4B-A48E-08DEDF7F4C8B}"/>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69" name="Group 968">
                    <a:extLst>
                      <a:ext uri="{FF2B5EF4-FFF2-40B4-BE49-F238E27FC236}">
                        <a16:creationId xmlns:a16="http://schemas.microsoft.com/office/drawing/2014/main" id="{73993D5C-48B8-8843-B580-57886628341D}"/>
                      </a:ext>
                    </a:extLst>
                  </p:cNvPr>
                  <p:cNvGrpSpPr/>
                  <p:nvPr/>
                </p:nvGrpSpPr>
                <p:grpSpPr>
                  <a:xfrm rot="7855886" flipH="1">
                    <a:off x="5279991" y="3339359"/>
                    <a:ext cx="739670" cy="845947"/>
                    <a:chOff x="7435633" y="3646937"/>
                    <a:chExt cx="1485343" cy="1694385"/>
                  </a:xfrm>
                </p:grpSpPr>
                <p:cxnSp>
                  <p:nvCxnSpPr>
                    <p:cNvPr id="988" name="Straight Connector 987">
                      <a:extLst>
                        <a:ext uri="{FF2B5EF4-FFF2-40B4-BE49-F238E27FC236}">
                          <a16:creationId xmlns:a16="http://schemas.microsoft.com/office/drawing/2014/main" id="{4F3EA6C5-28C9-B543-AD5E-A1E883D4FCA9}"/>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a:extLst>
                        <a:ext uri="{FF2B5EF4-FFF2-40B4-BE49-F238E27FC236}">
                          <a16:creationId xmlns:a16="http://schemas.microsoft.com/office/drawing/2014/main" id="{3F4C8B83-F9F3-0D4E-B251-4CFFE3D93EB9}"/>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70" name="Group 969">
                    <a:extLst>
                      <a:ext uri="{FF2B5EF4-FFF2-40B4-BE49-F238E27FC236}">
                        <a16:creationId xmlns:a16="http://schemas.microsoft.com/office/drawing/2014/main" id="{0D441665-B7F4-CC42-8184-0CF518781BCA}"/>
                      </a:ext>
                    </a:extLst>
                  </p:cNvPr>
                  <p:cNvGrpSpPr/>
                  <p:nvPr/>
                </p:nvGrpSpPr>
                <p:grpSpPr>
                  <a:xfrm rot="7855886" flipH="1">
                    <a:off x="4244802" y="4092236"/>
                    <a:ext cx="1021120" cy="80122"/>
                    <a:chOff x="7435633" y="3646937"/>
                    <a:chExt cx="1485343" cy="1694385"/>
                  </a:xfrm>
                </p:grpSpPr>
                <p:cxnSp>
                  <p:nvCxnSpPr>
                    <p:cNvPr id="986" name="Straight Connector 985">
                      <a:extLst>
                        <a:ext uri="{FF2B5EF4-FFF2-40B4-BE49-F238E27FC236}">
                          <a16:creationId xmlns:a16="http://schemas.microsoft.com/office/drawing/2014/main" id="{2C80A3AA-6D5C-9D46-94CC-D9946B6B5BEA}"/>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a:extLst>
                        <a:ext uri="{FF2B5EF4-FFF2-40B4-BE49-F238E27FC236}">
                          <a16:creationId xmlns:a16="http://schemas.microsoft.com/office/drawing/2014/main" id="{A1B5A8A2-EE46-FA44-A635-5F5647AA5EA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71" name="Group 970">
                    <a:extLst>
                      <a:ext uri="{FF2B5EF4-FFF2-40B4-BE49-F238E27FC236}">
                        <a16:creationId xmlns:a16="http://schemas.microsoft.com/office/drawing/2014/main" id="{68157439-ADAF-2B48-8141-7BC9BA001319}"/>
                      </a:ext>
                    </a:extLst>
                  </p:cNvPr>
                  <p:cNvGrpSpPr/>
                  <p:nvPr/>
                </p:nvGrpSpPr>
                <p:grpSpPr>
                  <a:xfrm rot="478164">
                    <a:off x="4319540" y="4982230"/>
                    <a:ext cx="967347" cy="139421"/>
                    <a:chOff x="7435633" y="3646937"/>
                    <a:chExt cx="1485343" cy="1694385"/>
                  </a:xfrm>
                </p:grpSpPr>
                <p:cxnSp>
                  <p:nvCxnSpPr>
                    <p:cNvPr id="984" name="Straight Connector 983">
                      <a:extLst>
                        <a:ext uri="{FF2B5EF4-FFF2-40B4-BE49-F238E27FC236}">
                          <a16:creationId xmlns:a16="http://schemas.microsoft.com/office/drawing/2014/main" id="{EB6EAB77-A766-2B4B-AFEB-631297A703CC}"/>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a:extLst>
                        <a:ext uri="{FF2B5EF4-FFF2-40B4-BE49-F238E27FC236}">
                          <a16:creationId xmlns:a16="http://schemas.microsoft.com/office/drawing/2014/main" id="{E399696E-36BB-B248-B946-EF637D4471BE}"/>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72" name="Rectangle 971">
                    <a:extLst>
                      <a:ext uri="{FF2B5EF4-FFF2-40B4-BE49-F238E27FC236}">
                        <a16:creationId xmlns:a16="http://schemas.microsoft.com/office/drawing/2014/main" id="{DB9F9EC5-560D-EA4B-B24A-5DD33CFC8C84}"/>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Rounded Rectangle 972">
                    <a:extLst>
                      <a:ext uri="{FF2B5EF4-FFF2-40B4-BE49-F238E27FC236}">
                        <a16:creationId xmlns:a16="http://schemas.microsoft.com/office/drawing/2014/main" id="{948E804C-DB98-DC42-9F59-3E1A6624FA15}"/>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4" name="L-Shape 973">
                    <a:extLst>
                      <a:ext uri="{FF2B5EF4-FFF2-40B4-BE49-F238E27FC236}">
                        <a16:creationId xmlns:a16="http://schemas.microsoft.com/office/drawing/2014/main" id="{94FD4709-5294-3542-81FC-F5E34876EE7C}"/>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5" name="Freeform 974">
                    <a:extLst>
                      <a:ext uri="{FF2B5EF4-FFF2-40B4-BE49-F238E27FC236}">
                        <a16:creationId xmlns:a16="http://schemas.microsoft.com/office/drawing/2014/main" id="{A69FA50D-2AF7-4249-BAD8-5AEE6BBDCE3F}"/>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6" name="Freeform 975">
                    <a:extLst>
                      <a:ext uri="{FF2B5EF4-FFF2-40B4-BE49-F238E27FC236}">
                        <a16:creationId xmlns:a16="http://schemas.microsoft.com/office/drawing/2014/main" id="{8A250F5A-AD19-5C4E-9615-E23C1A5AAD3C}"/>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7" name="Rectangle 976">
                    <a:extLst>
                      <a:ext uri="{FF2B5EF4-FFF2-40B4-BE49-F238E27FC236}">
                        <a16:creationId xmlns:a16="http://schemas.microsoft.com/office/drawing/2014/main" id="{4F168897-58C9-7148-8B26-36BAE855DDA0}"/>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8" name="Rectangle 977">
                    <a:extLst>
                      <a:ext uri="{FF2B5EF4-FFF2-40B4-BE49-F238E27FC236}">
                        <a16:creationId xmlns:a16="http://schemas.microsoft.com/office/drawing/2014/main" id="{78E49716-76D4-1344-8C83-45C3FDE9C085}"/>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Rectangle 978">
                    <a:extLst>
                      <a:ext uri="{FF2B5EF4-FFF2-40B4-BE49-F238E27FC236}">
                        <a16:creationId xmlns:a16="http://schemas.microsoft.com/office/drawing/2014/main" id="{241D1414-24C0-6E46-83F9-231FA9EE8353}"/>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Flowchart: Collate 198">
                    <a:extLst>
                      <a:ext uri="{FF2B5EF4-FFF2-40B4-BE49-F238E27FC236}">
                        <a16:creationId xmlns:a16="http://schemas.microsoft.com/office/drawing/2014/main" id="{16BDDDFE-C532-C245-B2B7-A31C5841FD49}"/>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1" name="Flowchart: Collate 199">
                    <a:extLst>
                      <a:ext uri="{FF2B5EF4-FFF2-40B4-BE49-F238E27FC236}">
                        <a16:creationId xmlns:a16="http://schemas.microsoft.com/office/drawing/2014/main" id="{2B42BBE4-137B-F74E-BB98-F1681E49DA28}"/>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2" name="Flowchart: Collate 200">
                    <a:extLst>
                      <a:ext uri="{FF2B5EF4-FFF2-40B4-BE49-F238E27FC236}">
                        <a16:creationId xmlns:a16="http://schemas.microsoft.com/office/drawing/2014/main" id="{9EAD745F-CD81-4F43-890A-F1D6D0142192}"/>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3" name="Rounded Rectangle 982">
                    <a:extLst>
                      <a:ext uri="{FF2B5EF4-FFF2-40B4-BE49-F238E27FC236}">
                        <a16:creationId xmlns:a16="http://schemas.microsoft.com/office/drawing/2014/main" id="{0D1D4A4B-53FB-C64F-97B0-ED9212B153FF}"/>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0" name="Group 929">
                  <a:extLst>
                    <a:ext uri="{FF2B5EF4-FFF2-40B4-BE49-F238E27FC236}">
                      <a16:creationId xmlns:a16="http://schemas.microsoft.com/office/drawing/2014/main" id="{B062F4FB-648E-C74F-AEFA-E5E38AECDB52}"/>
                    </a:ext>
                  </a:extLst>
                </p:cNvPr>
                <p:cNvGrpSpPr/>
                <p:nvPr/>
              </p:nvGrpSpPr>
              <p:grpSpPr>
                <a:xfrm rot="2804651">
                  <a:off x="5583142" y="1734757"/>
                  <a:ext cx="1720047" cy="1841982"/>
                  <a:chOff x="7435633" y="3646937"/>
                  <a:chExt cx="1485343" cy="1694385"/>
                </a:xfrm>
              </p:grpSpPr>
              <p:cxnSp>
                <p:nvCxnSpPr>
                  <p:cNvPr id="931" name="Straight Connector 930">
                    <a:extLst>
                      <a:ext uri="{FF2B5EF4-FFF2-40B4-BE49-F238E27FC236}">
                        <a16:creationId xmlns:a16="http://schemas.microsoft.com/office/drawing/2014/main" id="{3DE9ACD8-A80D-4441-B225-86A81906CD00}"/>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id="{8922C927-8B0C-894F-A038-BF0281F1D11D}"/>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912" name="Straight Connector 911">
                <a:extLst>
                  <a:ext uri="{FF2B5EF4-FFF2-40B4-BE49-F238E27FC236}">
                    <a16:creationId xmlns:a16="http://schemas.microsoft.com/office/drawing/2014/main" id="{F2EDBF38-756D-1047-9A5F-284D5B880D78}"/>
                  </a:ext>
                </a:extLst>
              </p:cNvPr>
              <p:cNvCxnSpPr>
                <a:stCxn id="980"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913" name="Straight Connector 912">
                <a:extLst>
                  <a:ext uri="{FF2B5EF4-FFF2-40B4-BE49-F238E27FC236}">
                    <a16:creationId xmlns:a16="http://schemas.microsoft.com/office/drawing/2014/main" id="{235E199F-78EA-814F-8835-EE22ACF66158}"/>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914" name="Straight Connector 913">
                <a:extLst>
                  <a:ext uri="{FF2B5EF4-FFF2-40B4-BE49-F238E27FC236}">
                    <a16:creationId xmlns:a16="http://schemas.microsoft.com/office/drawing/2014/main" id="{BF5C7240-A4A0-6040-BAE1-2BF287631A01}"/>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915" name="Straight Connector 914">
                <a:extLst>
                  <a:ext uri="{FF2B5EF4-FFF2-40B4-BE49-F238E27FC236}">
                    <a16:creationId xmlns:a16="http://schemas.microsoft.com/office/drawing/2014/main" id="{B4738862-8952-6C4E-AAFC-7AF577DFB057}"/>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916" name="Straight Connector 915">
                <a:extLst>
                  <a:ext uri="{FF2B5EF4-FFF2-40B4-BE49-F238E27FC236}">
                    <a16:creationId xmlns:a16="http://schemas.microsoft.com/office/drawing/2014/main" id="{844685C3-6ECE-D240-9B99-066CB3D791A3}"/>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a:extLst>
                  <a:ext uri="{FF2B5EF4-FFF2-40B4-BE49-F238E27FC236}">
                    <a16:creationId xmlns:a16="http://schemas.microsoft.com/office/drawing/2014/main" id="{CD24C662-39B8-EC4D-AF5C-E1B6076C4B7A}"/>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918" name="Parallelogram 917">
                <a:extLst>
                  <a:ext uri="{FF2B5EF4-FFF2-40B4-BE49-F238E27FC236}">
                    <a16:creationId xmlns:a16="http://schemas.microsoft.com/office/drawing/2014/main" id="{D2FEB8BB-D2F2-E64B-8498-14E40AB76759}"/>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Can 918">
                <a:extLst>
                  <a:ext uri="{FF2B5EF4-FFF2-40B4-BE49-F238E27FC236}">
                    <a16:creationId xmlns:a16="http://schemas.microsoft.com/office/drawing/2014/main" id="{0BCDCE82-F73B-804B-9260-A6F2D98EF7EC}"/>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Can 919">
                <a:extLst>
                  <a:ext uri="{FF2B5EF4-FFF2-40B4-BE49-F238E27FC236}">
                    <a16:creationId xmlns:a16="http://schemas.microsoft.com/office/drawing/2014/main" id="{B3F7801B-0F5F-A741-A59F-C63D1CE284AA}"/>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Can 920">
                <a:extLst>
                  <a:ext uri="{FF2B5EF4-FFF2-40B4-BE49-F238E27FC236}">
                    <a16:creationId xmlns:a16="http://schemas.microsoft.com/office/drawing/2014/main" id="{5CE62A31-F209-C54D-9E67-F3946FBF5236}"/>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Cube 921">
                <a:extLst>
                  <a:ext uri="{FF2B5EF4-FFF2-40B4-BE49-F238E27FC236}">
                    <a16:creationId xmlns:a16="http://schemas.microsoft.com/office/drawing/2014/main" id="{9818055E-6721-784A-8CBD-0F0090B379AE}"/>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20390F07-5757-3D41-9CB4-62F7C412C35C}"/>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4" name="Straight Connector 923">
                <a:extLst>
                  <a:ext uri="{FF2B5EF4-FFF2-40B4-BE49-F238E27FC236}">
                    <a16:creationId xmlns:a16="http://schemas.microsoft.com/office/drawing/2014/main" id="{0A5F4711-F9BD-7641-8666-CA2D2E9AFA14}"/>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925" name="Group 924">
                <a:extLst>
                  <a:ext uri="{FF2B5EF4-FFF2-40B4-BE49-F238E27FC236}">
                    <a16:creationId xmlns:a16="http://schemas.microsoft.com/office/drawing/2014/main" id="{A9695325-42F8-C24D-9937-30FB208C1983}"/>
                  </a:ext>
                </a:extLst>
              </p:cNvPr>
              <p:cNvGrpSpPr/>
              <p:nvPr/>
            </p:nvGrpSpPr>
            <p:grpSpPr>
              <a:xfrm>
                <a:off x="5797974" y="1770943"/>
                <a:ext cx="368273" cy="3350412"/>
                <a:chOff x="9803247" y="1274622"/>
                <a:chExt cx="368273" cy="3350412"/>
              </a:xfrm>
            </p:grpSpPr>
            <p:sp>
              <p:nvSpPr>
                <p:cNvPr id="926" name="Flowchart: Magnetic Disk 144">
                  <a:extLst>
                    <a:ext uri="{FF2B5EF4-FFF2-40B4-BE49-F238E27FC236}">
                      <a16:creationId xmlns:a16="http://schemas.microsoft.com/office/drawing/2014/main" id="{A658E2DA-D277-BA47-9C76-DFFCA2B684A5}"/>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Flowchart: Magnetic Disk 145">
                  <a:extLst>
                    <a:ext uri="{FF2B5EF4-FFF2-40B4-BE49-F238E27FC236}">
                      <a16:creationId xmlns:a16="http://schemas.microsoft.com/office/drawing/2014/main" id="{AC2ED933-D6BE-524C-A8BE-813DF3FBB21D}"/>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8" name="Curved Connector 927">
                  <a:extLst>
                    <a:ext uri="{FF2B5EF4-FFF2-40B4-BE49-F238E27FC236}">
                      <a16:creationId xmlns:a16="http://schemas.microsoft.com/office/drawing/2014/main" id="{3B41BDDB-53FD-7646-9F61-5A47A21D01AD}"/>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896" name="Parallelogram 895">
              <a:extLst>
                <a:ext uri="{FF2B5EF4-FFF2-40B4-BE49-F238E27FC236}">
                  <a16:creationId xmlns:a16="http://schemas.microsoft.com/office/drawing/2014/main" id="{9A39AFDF-FF12-CA44-920E-4DEFB20AA9D3}"/>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Cube 896">
              <a:extLst>
                <a:ext uri="{FF2B5EF4-FFF2-40B4-BE49-F238E27FC236}">
                  <a16:creationId xmlns:a16="http://schemas.microsoft.com/office/drawing/2014/main" id="{19D6705C-0F61-C945-9F02-1F379B0A7EAC}"/>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Cube 897">
              <a:extLst>
                <a:ext uri="{FF2B5EF4-FFF2-40B4-BE49-F238E27FC236}">
                  <a16:creationId xmlns:a16="http://schemas.microsoft.com/office/drawing/2014/main" id="{D870C979-9ABD-7544-B269-0C4FB07F07F8}"/>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Flowchart: Magnetic Disk 117">
              <a:extLst>
                <a:ext uri="{FF2B5EF4-FFF2-40B4-BE49-F238E27FC236}">
                  <a16:creationId xmlns:a16="http://schemas.microsoft.com/office/drawing/2014/main" id="{3ECF86DE-038B-3E4C-BB8A-FF9EFE6E1B59}"/>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Flowchart: Magnetic Disk 118">
              <a:extLst>
                <a:ext uri="{FF2B5EF4-FFF2-40B4-BE49-F238E27FC236}">
                  <a16:creationId xmlns:a16="http://schemas.microsoft.com/office/drawing/2014/main" id="{5CC6C90C-6D27-274E-9FE7-ABEBF9348A53}"/>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Flowchart: Magnetic Disk 119">
              <a:extLst>
                <a:ext uri="{FF2B5EF4-FFF2-40B4-BE49-F238E27FC236}">
                  <a16:creationId xmlns:a16="http://schemas.microsoft.com/office/drawing/2014/main" id="{0F6BF0FE-F89E-F441-8697-13D9C0B03197}"/>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2" name="Straight Connector 901">
              <a:extLst>
                <a:ext uri="{FF2B5EF4-FFF2-40B4-BE49-F238E27FC236}">
                  <a16:creationId xmlns:a16="http://schemas.microsoft.com/office/drawing/2014/main" id="{D793E356-D3D8-AD4B-802D-868B077AD67C}"/>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a:extLst>
                <a:ext uri="{FF2B5EF4-FFF2-40B4-BE49-F238E27FC236}">
                  <a16:creationId xmlns:a16="http://schemas.microsoft.com/office/drawing/2014/main" id="{10A033E5-1DE2-2144-A8B8-C5D0159574B2}"/>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a:extLst>
                <a:ext uri="{FF2B5EF4-FFF2-40B4-BE49-F238E27FC236}">
                  <a16:creationId xmlns:a16="http://schemas.microsoft.com/office/drawing/2014/main" id="{BC26EAE5-CEF3-1B4A-BCF4-B4C27C6B111F}"/>
                </a:ext>
              </a:extLst>
            </p:cNvPr>
            <p:cNvCxnSpPr>
              <a:stCxn id="900"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905" name="Flowchart: Collate 123">
              <a:extLst>
                <a:ext uri="{FF2B5EF4-FFF2-40B4-BE49-F238E27FC236}">
                  <a16:creationId xmlns:a16="http://schemas.microsoft.com/office/drawing/2014/main" id="{CCF31D72-EA36-D64E-AC2A-57FA535D8964}"/>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06" name="Straight Connector 905">
              <a:extLst>
                <a:ext uri="{FF2B5EF4-FFF2-40B4-BE49-F238E27FC236}">
                  <a16:creationId xmlns:a16="http://schemas.microsoft.com/office/drawing/2014/main" id="{DA0F83E1-0445-AE4F-AFD5-8DBEBB4BB94F}"/>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a:extLst>
                <a:ext uri="{FF2B5EF4-FFF2-40B4-BE49-F238E27FC236}">
                  <a16:creationId xmlns:a16="http://schemas.microsoft.com/office/drawing/2014/main" id="{F5423AB5-C656-274F-8ECC-F2357B671C05}"/>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id="{EC8C48AD-4903-4B44-AF95-E9AD050D2C69}"/>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909" name="Straight Connector 908">
              <a:extLst>
                <a:ext uri="{FF2B5EF4-FFF2-40B4-BE49-F238E27FC236}">
                  <a16:creationId xmlns:a16="http://schemas.microsoft.com/office/drawing/2014/main" id="{FCE44DB7-488C-5848-BC5D-B3526093AE1E}"/>
                </a:ext>
              </a:extLst>
            </p:cNvPr>
            <p:cNvCxnSpPr>
              <a:endCxn id="899"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910" name="Straight Connector 909">
              <a:extLst>
                <a:ext uri="{FF2B5EF4-FFF2-40B4-BE49-F238E27FC236}">
                  <a16:creationId xmlns:a16="http://schemas.microsoft.com/office/drawing/2014/main" id="{CE2087BD-0526-9044-A8B0-F20CB74536F2}"/>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1004" name="Rounded Rectangle 1003">
            <a:extLst>
              <a:ext uri="{FF2B5EF4-FFF2-40B4-BE49-F238E27FC236}">
                <a16:creationId xmlns:a16="http://schemas.microsoft.com/office/drawing/2014/main" id="{73797B2D-2E1A-4747-AEE8-EA4FA7B1CD1E}"/>
              </a:ext>
            </a:extLst>
          </p:cNvPr>
          <p:cNvSpPr/>
          <p:nvPr/>
        </p:nvSpPr>
        <p:spPr>
          <a:xfrm>
            <a:off x="6011558" y="4709751"/>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01</a:t>
            </a:r>
            <a:endParaRPr lang="en-US" sz="1400" dirty="0">
              <a:solidFill>
                <a:schemeClr val="bg1"/>
              </a:solidFill>
            </a:endParaRPr>
          </a:p>
        </p:txBody>
      </p:sp>
      <p:grpSp>
        <p:nvGrpSpPr>
          <p:cNvPr id="1005" name="Group 1004">
            <a:extLst>
              <a:ext uri="{FF2B5EF4-FFF2-40B4-BE49-F238E27FC236}">
                <a16:creationId xmlns:a16="http://schemas.microsoft.com/office/drawing/2014/main" id="{17D8BE0D-4435-0B42-82F3-4FE972FE308D}"/>
              </a:ext>
            </a:extLst>
          </p:cNvPr>
          <p:cNvGrpSpPr/>
          <p:nvPr/>
        </p:nvGrpSpPr>
        <p:grpSpPr>
          <a:xfrm>
            <a:off x="7232970" y="5070420"/>
            <a:ext cx="957719" cy="1072958"/>
            <a:chOff x="3118981" y="565991"/>
            <a:chExt cx="6213695" cy="6120367"/>
          </a:xfrm>
        </p:grpSpPr>
        <p:grpSp>
          <p:nvGrpSpPr>
            <p:cNvPr id="1006" name="Group 1005">
              <a:extLst>
                <a:ext uri="{FF2B5EF4-FFF2-40B4-BE49-F238E27FC236}">
                  <a16:creationId xmlns:a16="http://schemas.microsoft.com/office/drawing/2014/main" id="{DE3325D7-A2A8-DF46-8087-E84300B32F59}"/>
                </a:ext>
              </a:extLst>
            </p:cNvPr>
            <p:cNvGrpSpPr/>
            <p:nvPr/>
          </p:nvGrpSpPr>
          <p:grpSpPr>
            <a:xfrm>
              <a:off x="3326905" y="2230582"/>
              <a:ext cx="5359896" cy="4452415"/>
              <a:chOff x="2315522" y="307738"/>
              <a:chExt cx="6675935" cy="5724095"/>
            </a:xfrm>
          </p:grpSpPr>
          <p:grpSp>
            <p:nvGrpSpPr>
              <p:cNvPr id="1022" name="Group 1021">
                <a:extLst>
                  <a:ext uri="{FF2B5EF4-FFF2-40B4-BE49-F238E27FC236}">
                    <a16:creationId xmlns:a16="http://schemas.microsoft.com/office/drawing/2014/main" id="{909209AE-115F-DE43-B5CB-E8419C51706B}"/>
                  </a:ext>
                </a:extLst>
              </p:cNvPr>
              <p:cNvGrpSpPr/>
              <p:nvPr/>
            </p:nvGrpSpPr>
            <p:grpSpPr>
              <a:xfrm>
                <a:off x="2598820" y="1795724"/>
                <a:ext cx="6392637" cy="4015529"/>
                <a:chOff x="2598820" y="1795724"/>
                <a:chExt cx="6392637" cy="4015529"/>
              </a:xfrm>
            </p:grpSpPr>
            <p:grpSp>
              <p:nvGrpSpPr>
                <p:cNvPr id="1040" name="Group 1039">
                  <a:extLst>
                    <a:ext uri="{FF2B5EF4-FFF2-40B4-BE49-F238E27FC236}">
                      <a16:creationId xmlns:a16="http://schemas.microsoft.com/office/drawing/2014/main" id="{0B23A216-6F1A-2540-8695-F3570BEB31A2}"/>
                    </a:ext>
                  </a:extLst>
                </p:cNvPr>
                <p:cNvGrpSpPr/>
                <p:nvPr/>
              </p:nvGrpSpPr>
              <p:grpSpPr>
                <a:xfrm>
                  <a:off x="2598820" y="2636148"/>
                  <a:ext cx="6392637" cy="3175105"/>
                  <a:chOff x="2598820" y="2636148"/>
                  <a:chExt cx="6392637" cy="3175105"/>
                </a:xfrm>
              </p:grpSpPr>
              <p:sp>
                <p:nvSpPr>
                  <p:cNvPr id="1044" name="Parallelogram 1043">
                    <a:extLst>
                      <a:ext uri="{FF2B5EF4-FFF2-40B4-BE49-F238E27FC236}">
                        <a16:creationId xmlns:a16="http://schemas.microsoft.com/office/drawing/2014/main" id="{CF5CD788-E32E-124B-9B60-B4A9A6E74D44}"/>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Can 1044">
                    <a:extLst>
                      <a:ext uri="{FF2B5EF4-FFF2-40B4-BE49-F238E27FC236}">
                        <a16:creationId xmlns:a16="http://schemas.microsoft.com/office/drawing/2014/main" id="{03B55687-2A64-AA4F-AA86-25912A911B0A}"/>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Cube 1045">
                    <a:extLst>
                      <a:ext uri="{FF2B5EF4-FFF2-40B4-BE49-F238E27FC236}">
                        <a16:creationId xmlns:a16="http://schemas.microsoft.com/office/drawing/2014/main" id="{4757E61E-DC04-E645-A6EB-1BFA34B1A774}"/>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Can 1046">
                    <a:extLst>
                      <a:ext uri="{FF2B5EF4-FFF2-40B4-BE49-F238E27FC236}">
                        <a16:creationId xmlns:a16="http://schemas.microsoft.com/office/drawing/2014/main" id="{70732482-240A-3549-9394-9A159B7F4E10}"/>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Cube 1047">
                    <a:extLst>
                      <a:ext uri="{FF2B5EF4-FFF2-40B4-BE49-F238E27FC236}">
                        <a16:creationId xmlns:a16="http://schemas.microsoft.com/office/drawing/2014/main" id="{D93D73AE-63A1-B64F-85D3-F7C1551E43F7}"/>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Can 1048">
                    <a:extLst>
                      <a:ext uri="{FF2B5EF4-FFF2-40B4-BE49-F238E27FC236}">
                        <a16:creationId xmlns:a16="http://schemas.microsoft.com/office/drawing/2014/main" id="{7AF82FA9-8B1E-054F-B541-23A023D59DC9}"/>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Can 1049">
                    <a:extLst>
                      <a:ext uri="{FF2B5EF4-FFF2-40B4-BE49-F238E27FC236}">
                        <a16:creationId xmlns:a16="http://schemas.microsoft.com/office/drawing/2014/main" id="{2C20A8BD-9ECD-4E4E-938A-E04B7FC3986A}"/>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Can 1050">
                    <a:extLst>
                      <a:ext uri="{FF2B5EF4-FFF2-40B4-BE49-F238E27FC236}">
                        <a16:creationId xmlns:a16="http://schemas.microsoft.com/office/drawing/2014/main" id="{0A935C5C-6972-594D-A035-CAD006AF15FB}"/>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2" name="Straight Connector 1051">
                    <a:extLst>
                      <a:ext uri="{FF2B5EF4-FFF2-40B4-BE49-F238E27FC236}">
                        <a16:creationId xmlns:a16="http://schemas.microsoft.com/office/drawing/2014/main" id="{11222D35-E771-A441-98EA-5EA6766B8712}"/>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0B3F4BA5-5356-9B41-97B0-E1560482B4C5}"/>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84038E9F-DF1B-8C46-80AF-D0E7E55FE975}"/>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6CFE9596-EB0A-714F-B76B-1B9AA3EAB5D1}"/>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A3C7B615-EEB3-024D-A01C-A41C95897C84}"/>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B7C487AD-C7B2-E348-90F6-7F2838D76C36}"/>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08A2135D-3A1F-3048-93C0-CAF70A4C37CE}"/>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D907FA16-F0FD-CE49-9485-C18AE6D5BBA8}"/>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0A05185B-B1C1-7E47-8D5A-C411DCE845F6}"/>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EB853352-2E2D-2143-ABA2-6AC46505D9A4}"/>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03CC5A13-42B7-3C46-9EF3-19CA23443AA6}"/>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6031C934-8C28-A346-83B2-927B76D80066}"/>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25EFDF89-FEEE-FD4F-8233-F06F9EFBD1D7}"/>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FA1B9F2F-0E43-8A46-8234-DA9D2BD3AA9B}"/>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4F9849AA-A8F0-BE4F-845A-F4655AD139FD}"/>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1067" name="Can 1066">
                    <a:extLst>
                      <a:ext uri="{FF2B5EF4-FFF2-40B4-BE49-F238E27FC236}">
                        <a16:creationId xmlns:a16="http://schemas.microsoft.com/office/drawing/2014/main" id="{53DE4550-CB01-1B4C-B6AD-1D9015EBE913}"/>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8" name="Group 1067">
                    <a:extLst>
                      <a:ext uri="{FF2B5EF4-FFF2-40B4-BE49-F238E27FC236}">
                        <a16:creationId xmlns:a16="http://schemas.microsoft.com/office/drawing/2014/main" id="{DD267A2F-CB9B-1A42-A500-C78E6DD0776A}"/>
                      </a:ext>
                    </a:extLst>
                  </p:cNvPr>
                  <p:cNvGrpSpPr/>
                  <p:nvPr/>
                </p:nvGrpSpPr>
                <p:grpSpPr>
                  <a:xfrm>
                    <a:off x="7241307" y="3477617"/>
                    <a:ext cx="1750150" cy="1990941"/>
                    <a:chOff x="7435633" y="3646937"/>
                    <a:chExt cx="1485343" cy="1694385"/>
                  </a:xfrm>
                </p:grpSpPr>
                <p:cxnSp>
                  <p:nvCxnSpPr>
                    <p:cNvPr id="1113" name="Straight Connector 1112">
                      <a:extLst>
                        <a:ext uri="{FF2B5EF4-FFF2-40B4-BE49-F238E27FC236}">
                          <a16:creationId xmlns:a16="http://schemas.microsoft.com/office/drawing/2014/main" id="{AED7A453-56F2-CC43-BD62-0D8B976917A6}"/>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026DE1C8-A3BF-EF42-80D2-0CD312367890}"/>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69" name="Oval 1068">
                    <a:extLst>
                      <a:ext uri="{FF2B5EF4-FFF2-40B4-BE49-F238E27FC236}">
                        <a16:creationId xmlns:a16="http://schemas.microsoft.com/office/drawing/2014/main" id="{926C1790-DB95-CF49-A7D2-D31D3C5C7CE6}"/>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0" name="Group 1069">
                    <a:extLst>
                      <a:ext uri="{FF2B5EF4-FFF2-40B4-BE49-F238E27FC236}">
                        <a16:creationId xmlns:a16="http://schemas.microsoft.com/office/drawing/2014/main" id="{D69268E3-7627-7146-B0DE-2A042A3BDF24}"/>
                      </a:ext>
                    </a:extLst>
                  </p:cNvPr>
                  <p:cNvGrpSpPr/>
                  <p:nvPr/>
                </p:nvGrpSpPr>
                <p:grpSpPr>
                  <a:xfrm rot="150953">
                    <a:off x="6068678" y="5444199"/>
                    <a:ext cx="1224219" cy="45719"/>
                    <a:chOff x="7435633" y="3646937"/>
                    <a:chExt cx="1485343" cy="1694385"/>
                  </a:xfrm>
                </p:grpSpPr>
                <p:cxnSp>
                  <p:nvCxnSpPr>
                    <p:cNvPr id="1111" name="Straight Connector 1110">
                      <a:extLst>
                        <a:ext uri="{FF2B5EF4-FFF2-40B4-BE49-F238E27FC236}">
                          <a16:creationId xmlns:a16="http://schemas.microsoft.com/office/drawing/2014/main" id="{D4B55657-D11E-094D-BD80-88FE6BAE93AF}"/>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D56A136D-5000-A143-88A8-9DBA02015639}"/>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71" name="Rectangle 1070">
                    <a:extLst>
                      <a:ext uri="{FF2B5EF4-FFF2-40B4-BE49-F238E27FC236}">
                        <a16:creationId xmlns:a16="http://schemas.microsoft.com/office/drawing/2014/main" id="{9845B469-5014-864A-A3FD-CC382A070AA9}"/>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26A492C2-E4A1-CE40-921B-2F4D66412760}"/>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3" name="Group 1072">
                    <a:extLst>
                      <a:ext uri="{FF2B5EF4-FFF2-40B4-BE49-F238E27FC236}">
                        <a16:creationId xmlns:a16="http://schemas.microsoft.com/office/drawing/2014/main" id="{8B1EF0B5-3880-C14D-8C0F-D6884A49DFD7}"/>
                      </a:ext>
                    </a:extLst>
                  </p:cNvPr>
                  <p:cNvGrpSpPr/>
                  <p:nvPr/>
                </p:nvGrpSpPr>
                <p:grpSpPr>
                  <a:xfrm rot="150953">
                    <a:off x="3885797" y="4044667"/>
                    <a:ext cx="482800" cy="517875"/>
                    <a:chOff x="7435633" y="3646937"/>
                    <a:chExt cx="1485343" cy="1694385"/>
                  </a:xfrm>
                </p:grpSpPr>
                <p:cxnSp>
                  <p:nvCxnSpPr>
                    <p:cNvPr id="1109" name="Straight Connector 1108">
                      <a:extLst>
                        <a:ext uri="{FF2B5EF4-FFF2-40B4-BE49-F238E27FC236}">
                          <a16:creationId xmlns:a16="http://schemas.microsoft.com/office/drawing/2014/main" id="{66528741-0400-D547-8504-F0666DEE75D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E8E54854-4008-BB4F-8254-D5FB1D0991F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74" name="Rectangle 1073">
                    <a:extLst>
                      <a:ext uri="{FF2B5EF4-FFF2-40B4-BE49-F238E27FC236}">
                        <a16:creationId xmlns:a16="http://schemas.microsoft.com/office/drawing/2014/main" id="{46897B61-D002-224D-8D21-1C4DA78AE2F0}"/>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5" name="Group 1074">
                    <a:extLst>
                      <a:ext uri="{FF2B5EF4-FFF2-40B4-BE49-F238E27FC236}">
                        <a16:creationId xmlns:a16="http://schemas.microsoft.com/office/drawing/2014/main" id="{108B8F42-DFF1-9B46-BB51-9EF373C16249}"/>
                      </a:ext>
                    </a:extLst>
                  </p:cNvPr>
                  <p:cNvGrpSpPr/>
                  <p:nvPr/>
                </p:nvGrpSpPr>
                <p:grpSpPr>
                  <a:xfrm>
                    <a:off x="4716119" y="2636148"/>
                    <a:ext cx="509569" cy="554476"/>
                    <a:chOff x="7435633" y="3646937"/>
                    <a:chExt cx="1485343" cy="1694385"/>
                  </a:xfrm>
                </p:grpSpPr>
                <p:cxnSp>
                  <p:nvCxnSpPr>
                    <p:cNvPr id="1107" name="Straight Connector 1106">
                      <a:extLst>
                        <a:ext uri="{FF2B5EF4-FFF2-40B4-BE49-F238E27FC236}">
                          <a16:creationId xmlns:a16="http://schemas.microsoft.com/office/drawing/2014/main" id="{B2E11379-A7FB-2843-BC6E-CEDB42C8ED8F}"/>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54482588-32D7-4C4F-AD83-AFCC57CA01BC}"/>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76" name="Group 1075">
                    <a:extLst>
                      <a:ext uri="{FF2B5EF4-FFF2-40B4-BE49-F238E27FC236}">
                        <a16:creationId xmlns:a16="http://schemas.microsoft.com/office/drawing/2014/main" id="{018A599C-D6E5-7248-B470-D343E19C422A}"/>
                      </a:ext>
                    </a:extLst>
                  </p:cNvPr>
                  <p:cNvGrpSpPr/>
                  <p:nvPr/>
                </p:nvGrpSpPr>
                <p:grpSpPr>
                  <a:xfrm rot="3607324" flipH="1">
                    <a:off x="7307979" y="2539376"/>
                    <a:ext cx="187666" cy="768882"/>
                    <a:chOff x="7435633" y="3646937"/>
                    <a:chExt cx="1485343" cy="1694385"/>
                  </a:xfrm>
                </p:grpSpPr>
                <p:cxnSp>
                  <p:nvCxnSpPr>
                    <p:cNvPr id="1105" name="Straight Connector 1104">
                      <a:extLst>
                        <a:ext uri="{FF2B5EF4-FFF2-40B4-BE49-F238E27FC236}">
                          <a16:creationId xmlns:a16="http://schemas.microsoft.com/office/drawing/2014/main" id="{17FAB215-D73E-FD42-BC36-73B0E6517411}"/>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C6F86D19-BA26-124F-8F44-2106C888398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77" name="Can 1076">
                    <a:extLst>
                      <a:ext uri="{FF2B5EF4-FFF2-40B4-BE49-F238E27FC236}">
                        <a16:creationId xmlns:a16="http://schemas.microsoft.com/office/drawing/2014/main" id="{F2D8F614-E9BA-4345-A076-9FBB264E35E9}"/>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8" name="Group 1077">
                    <a:extLst>
                      <a:ext uri="{FF2B5EF4-FFF2-40B4-BE49-F238E27FC236}">
                        <a16:creationId xmlns:a16="http://schemas.microsoft.com/office/drawing/2014/main" id="{D30A6672-4E82-3945-9770-A0CCB310A04A}"/>
                      </a:ext>
                    </a:extLst>
                  </p:cNvPr>
                  <p:cNvGrpSpPr/>
                  <p:nvPr/>
                </p:nvGrpSpPr>
                <p:grpSpPr>
                  <a:xfrm rot="3607324" flipH="1">
                    <a:off x="6937595" y="3276662"/>
                    <a:ext cx="45719" cy="248746"/>
                    <a:chOff x="7435633" y="3646937"/>
                    <a:chExt cx="1485343" cy="1694385"/>
                  </a:xfrm>
                </p:grpSpPr>
                <p:cxnSp>
                  <p:nvCxnSpPr>
                    <p:cNvPr id="1103" name="Straight Connector 1102">
                      <a:extLst>
                        <a:ext uri="{FF2B5EF4-FFF2-40B4-BE49-F238E27FC236}">
                          <a16:creationId xmlns:a16="http://schemas.microsoft.com/office/drawing/2014/main" id="{0F2E38F7-6103-C54F-89F5-474E1B87EA9E}"/>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34A91AC8-617E-4845-B8C8-4BB78050EA00}"/>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79" name="Group 1078">
                    <a:extLst>
                      <a:ext uri="{FF2B5EF4-FFF2-40B4-BE49-F238E27FC236}">
                        <a16:creationId xmlns:a16="http://schemas.microsoft.com/office/drawing/2014/main" id="{E7C87EDF-F98D-A64A-BAAB-9D5169D4338C}"/>
                      </a:ext>
                    </a:extLst>
                  </p:cNvPr>
                  <p:cNvGrpSpPr/>
                  <p:nvPr/>
                </p:nvGrpSpPr>
                <p:grpSpPr>
                  <a:xfrm rot="7499749" flipH="1">
                    <a:off x="6359724" y="3611827"/>
                    <a:ext cx="110678" cy="130658"/>
                    <a:chOff x="7435633" y="3646937"/>
                    <a:chExt cx="1485343" cy="1694385"/>
                  </a:xfrm>
                </p:grpSpPr>
                <p:cxnSp>
                  <p:nvCxnSpPr>
                    <p:cNvPr id="1101" name="Straight Connector 1100">
                      <a:extLst>
                        <a:ext uri="{FF2B5EF4-FFF2-40B4-BE49-F238E27FC236}">
                          <a16:creationId xmlns:a16="http://schemas.microsoft.com/office/drawing/2014/main" id="{33BAD3EF-59D0-2E40-819D-EAF352FC8882}"/>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D4F1203F-5438-BF4C-9660-7340AD38453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80" name="Group 1079">
                    <a:extLst>
                      <a:ext uri="{FF2B5EF4-FFF2-40B4-BE49-F238E27FC236}">
                        <a16:creationId xmlns:a16="http://schemas.microsoft.com/office/drawing/2014/main" id="{60B41504-D882-1F4E-B2C5-AFD048EB3C8B}"/>
                      </a:ext>
                    </a:extLst>
                  </p:cNvPr>
                  <p:cNvGrpSpPr/>
                  <p:nvPr/>
                </p:nvGrpSpPr>
                <p:grpSpPr>
                  <a:xfrm rot="7855886" flipH="1">
                    <a:off x="5279991" y="3339359"/>
                    <a:ext cx="739670" cy="845947"/>
                    <a:chOff x="7435633" y="3646937"/>
                    <a:chExt cx="1485343" cy="1694385"/>
                  </a:xfrm>
                </p:grpSpPr>
                <p:cxnSp>
                  <p:nvCxnSpPr>
                    <p:cNvPr id="1099" name="Straight Connector 1098">
                      <a:extLst>
                        <a:ext uri="{FF2B5EF4-FFF2-40B4-BE49-F238E27FC236}">
                          <a16:creationId xmlns:a16="http://schemas.microsoft.com/office/drawing/2014/main" id="{2B4D7664-EF2D-E248-8BA0-51F0FA60F214}"/>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0A9CF091-ADEB-1C49-B0CC-72E153F948F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81" name="Group 1080">
                    <a:extLst>
                      <a:ext uri="{FF2B5EF4-FFF2-40B4-BE49-F238E27FC236}">
                        <a16:creationId xmlns:a16="http://schemas.microsoft.com/office/drawing/2014/main" id="{E5782512-4FE5-0140-B91B-AB014E274D49}"/>
                      </a:ext>
                    </a:extLst>
                  </p:cNvPr>
                  <p:cNvGrpSpPr/>
                  <p:nvPr/>
                </p:nvGrpSpPr>
                <p:grpSpPr>
                  <a:xfrm rot="7855886" flipH="1">
                    <a:off x="4244802" y="4092236"/>
                    <a:ext cx="1021120" cy="80122"/>
                    <a:chOff x="7435633" y="3646937"/>
                    <a:chExt cx="1485343" cy="1694385"/>
                  </a:xfrm>
                </p:grpSpPr>
                <p:cxnSp>
                  <p:nvCxnSpPr>
                    <p:cNvPr id="1097" name="Straight Connector 1096">
                      <a:extLst>
                        <a:ext uri="{FF2B5EF4-FFF2-40B4-BE49-F238E27FC236}">
                          <a16:creationId xmlns:a16="http://schemas.microsoft.com/office/drawing/2014/main" id="{4399D704-64D9-FC4B-B9D6-7C8A7F33DA4F}"/>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CA3D7E14-B221-EB4C-98F1-1916AF82C183}"/>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82" name="Group 1081">
                    <a:extLst>
                      <a:ext uri="{FF2B5EF4-FFF2-40B4-BE49-F238E27FC236}">
                        <a16:creationId xmlns:a16="http://schemas.microsoft.com/office/drawing/2014/main" id="{09DBEE9A-25D6-6249-86D3-01A25D6136BC}"/>
                      </a:ext>
                    </a:extLst>
                  </p:cNvPr>
                  <p:cNvGrpSpPr/>
                  <p:nvPr/>
                </p:nvGrpSpPr>
                <p:grpSpPr>
                  <a:xfrm rot="478164">
                    <a:off x="4319540" y="4982230"/>
                    <a:ext cx="967347" cy="139421"/>
                    <a:chOff x="7435633" y="3646937"/>
                    <a:chExt cx="1485343" cy="1694385"/>
                  </a:xfrm>
                </p:grpSpPr>
                <p:cxnSp>
                  <p:nvCxnSpPr>
                    <p:cNvPr id="1095" name="Straight Connector 1094">
                      <a:extLst>
                        <a:ext uri="{FF2B5EF4-FFF2-40B4-BE49-F238E27FC236}">
                          <a16:creationId xmlns:a16="http://schemas.microsoft.com/office/drawing/2014/main" id="{835FDAA6-A266-124A-B551-E2AA28184346}"/>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FFDC1061-0463-F841-A13C-6BABB0E89D2D}"/>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83" name="Rectangle 1082">
                    <a:extLst>
                      <a:ext uri="{FF2B5EF4-FFF2-40B4-BE49-F238E27FC236}">
                        <a16:creationId xmlns:a16="http://schemas.microsoft.com/office/drawing/2014/main" id="{0DA71E9D-E914-6248-A85F-6FE3DD7BA768}"/>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ounded Rectangle 1083">
                    <a:extLst>
                      <a:ext uri="{FF2B5EF4-FFF2-40B4-BE49-F238E27FC236}">
                        <a16:creationId xmlns:a16="http://schemas.microsoft.com/office/drawing/2014/main" id="{839B2831-6DEA-3E4E-88BA-E8E56035C0B2}"/>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L-Shape 1084">
                    <a:extLst>
                      <a:ext uri="{FF2B5EF4-FFF2-40B4-BE49-F238E27FC236}">
                        <a16:creationId xmlns:a16="http://schemas.microsoft.com/office/drawing/2014/main" id="{2118AECD-E7BC-4246-AB0C-9EAA21C6E6D1}"/>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Freeform 1085">
                    <a:extLst>
                      <a:ext uri="{FF2B5EF4-FFF2-40B4-BE49-F238E27FC236}">
                        <a16:creationId xmlns:a16="http://schemas.microsoft.com/office/drawing/2014/main" id="{403550D2-2534-A04A-B451-3C5C62E7B242}"/>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Freeform 1086">
                    <a:extLst>
                      <a:ext uri="{FF2B5EF4-FFF2-40B4-BE49-F238E27FC236}">
                        <a16:creationId xmlns:a16="http://schemas.microsoft.com/office/drawing/2014/main" id="{C27D6AB7-C694-7C4D-B01B-5AE06FE040FF}"/>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Rectangle 1087">
                    <a:extLst>
                      <a:ext uri="{FF2B5EF4-FFF2-40B4-BE49-F238E27FC236}">
                        <a16:creationId xmlns:a16="http://schemas.microsoft.com/office/drawing/2014/main" id="{0D667F55-58A3-7B42-ABD0-38706BC79001}"/>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Rectangle 1088">
                    <a:extLst>
                      <a:ext uri="{FF2B5EF4-FFF2-40B4-BE49-F238E27FC236}">
                        <a16:creationId xmlns:a16="http://schemas.microsoft.com/office/drawing/2014/main" id="{9C2338E0-C06F-6E41-B9EB-31DEF8830606}"/>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Rectangle 1089">
                    <a:extLst>
                      <a:ext uri="{FF2B5EF4-FFF2-40B4-BE49-F238E27FC236}">
                        <a16:creationId xmlns:a16="http://schemas.microsoft.com/office/drawing/2014/main" id="{C2F15C1D-3C59-BE45-90D5-45D725BCB43C}"/>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Flowchart: Collate 1408">
                    <a:extLst>
                      <a:ext uri="{FF2B5EF4-FFF2-40B4-BE49-F238E27FC236}">
                        <a16:creationId xmlns:a16="http://schemas.microsoft.com/office/drawing/2014/main" id="{C002AA16-7682-E143-972C-DDFF9C5C492D}"/>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2" name="Flowchart: Collate 1409">
                    <a:extLst>
                      <a:ext uri="{FF2B5EF4-FFF2-40B4-BE49-F238E27FC236}">
                        <a16:creationId xmlns:a16="http://schemas.microsoft.com/office/drawing/2014/main" id="{49F37E28-F4AE-E140-979C-812356D76D60}"/>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3" name="Flowchart: Collate 1410">
                    <a:extLst>
                      <a:ext uri="{FF2B5EF4-FFF2-40B4-BE49-F238E27FC236}">
                        <a16:creationId xmlns:a16="http://schemas.microsoft.com/office/drawing/2014/main" id="{17DFD0F4-A2C5-9C43-A325-081C07248C6F}"/>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4" name="Rounded Rectangle 1093">
                    <a:extLst>
                      <a:ext uri="{FF2B5EF4-FFF2-40B4-BE49-F238E27FC236}">
                        <a16:creationId xmlns:a16="http://schemas.microsoft.com/office/drawing/2014/main" id="{C01E3A8E-7825-5E4F-B107-159E132B32EC}"/>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1" name="Group 1040">
                  <a:extLst>
                    <a:ext uri="{FF2B5EF4-FFF2-40B4-BE49-F238E27FC236}">
                      <a16:creationId xmlns:a16="http://schemas.microsoft.com/office/drawing/2014/main" id="{249FF5BB-1470-EC40-B62C-BF5D27497FFC}"/>
                    </a:ext>
                  </a:extLst>
                </p:cNvPr>
                <p:cNvGrpSpPr/>
                <p:nvPr/>
              </p:nvGrpSpPr>
              <p:grpSpPr>
                <a:xfrm rot="2804651">
                  <a:off x="5583142" y="1734757"/>
                  <a:ext cx="1720047" cy="1841982"/>
                  <a:chOff x="7435633" y="3646937"/>
                  <a:chExt cx="1485343" cy="1694385"/>
                </a:xfrm>
              </p:grpSpPr>
              <p:cxnSp>
                <p:nvCxnSpPr>
                  <p:cNvPr id="1042" name="Straight Connector 1041">
                    <a:extLst>
                      <a:ext uri="{FF2B5EF4-FFF2-40B4-BE49-F238E27FC236}">
                        <a16:creationId xmlns:a16="http://schemas.microsoft.com/office/drawing/2014/main" id="{35FB7F6D-A5DB-A84C-8439-7E13B56FE754}"/>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3AAE8873-4B68-5946-9A80-D22CE1C7DAE6}"/>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23" name="Straight Connector 1022">
                <a:extLst>
                  <a:ext uri="{FF2B5EF4-FFF2-40B4-BE49-F238E27FC236}">
                    <a16:creationId xmlns:a16="http://schemas.microsoft.com/office/drawing/2014/main" id="{FC30B4F5-984A-ED49-951F-75993E07AF61}"/>
                  </a:ext>
                </a:extLst>
              </p:cNvPr>
              <p:cNvCxnSpPr>
                <a:stCxn id="1091"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63AE150A-63A2-0040-BD40-67547BE4B61A}"/>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4EEDEA3B-5062-6F4A-8703-E649811D844E}"/>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026" name="Straight Connector 1025">
                <a:extLst>
                  <a:ext uri="{FF2B5EF4-FFF2-40B4-BE49-F238E27FC236}">
                    <a16:creationId xmlns:a16="http://schemas.microsoft.com/office/drawing/2014/main" id="{59226FD5-B4DC-4440-88FA-9B573BD2323F}"/>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9B12C225-BB75-F340-878B-B61355972809}"/>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0D6A6F1A-C609-0E46-9502-7E303C717C8B}"/>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029" name="Parallelogram 1028">
                <a:extLst>
                  <a:ext uri="{FF2B5EF4-FFF2-40B4-BE49-F238E27FC236}">
                    <a16:creationId xmlns:a16="http://schemas.microsoft.com/office/drawing/2014/main" id="{72E9C9D9-D09E-FD46-B1A0-6B166F07384F}"/>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an 1029">
                <a:extLst>
                  <a:ext uri="{FF2B5EF4-FFF2-40B4-BE49-F238E27FC236}">
                    <a16:creationId xmlns:a16="http://schemas.microsoft.com/office/drawing/2014/main" id="{22A8854E-ABFA-0F42-A06C-0CDC2FFF6F61}"/>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Can 1030">
                <a:extLst>
                  <a:ext uri="{FF2B5EF4-FFF2-40B4-BE49-F238E27FC236}">
                    <a16:creationId xmlns:a16="http://schemas.microsoft.com/office/drawing/2014/main" id="{B1259975-05B8-D948-8163-EE934A3A2227}"/>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Can 1031">
                <a:extLst>
                  <a:ext uri="{FF2B5EF4-FFF2-40B4-BE49-F238E27FC236}">
                    <a16:creationId xmlns:a16="http://schemas.microsoft.com/office/drawing/2014/main" id="{ECAB2AC6-67E5-9B4E-BFFF-3587BD20BA1C}"/>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Cube 1032">
                <a:extLst>
                  <a:ext uri="{FF2B5EF4-FFF2-40B4-BE49-F238E27FC236}">
                    <a16:creationId xmlns:a16="http://schemas.microsoft.com/office/drawing/2014/main" id="{6AA3DF55-59A7-284B-932F-0CD88B39A7E9}"/>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Oval 1033">
                <a:extLst>
                  <a:ext uri="{FF2B5EF4-FFF2-40B4-BE49-F238E27FC236}">
                    <a16:creationId xmlns:a16="http://schemas.microsoft.com/office/drawing/2014/main" id="{8ADC4324-4F7D-7E40-9CEB-CC54281FE1DF}"/>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B9BFFEF7-80AC-F34F-806E-9720E78AA07A}"/>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1036" name="Group 1035">
                <a:extLst>
                  <a:ext uri="{FF2B5EF4-FFF2-40B4-BE49-F238E27FC236}">
                    <a16:creationId xmlns:a16="http://schemas.microsoft.com/office/drawing/2014/main" id="{807F1F12-B43F-AB40-8E80-42A181E4F469}"/>
                  </a:ext>
                </a:extLst>
              </p:cNvPr>
              <p:cNvGrpSpPr/>
              <p:nvPr/>
            </p:nvGrpSpPr>
            <p:grpSpPr>
              <a:xfrm>
                <a:off x="5797974" y="1770943"/>
                <a:ext cx="368273" cy="3350412"/>
                <a:chOff x="9803247" y="1274622"/>
                <a:chExt cx="368273" cy="3350412"/>
              </a:xfrm>
            </p:grpSpPr>
            <p:sp>
              <p:nvSpPr>
                <p:cNvPr id="1037" name="Flowchart: Magnetic Disk 1354">
                  <a:extLst>
                    <a:ext uri="{FF2B5EF4-FFF2-40B4-BE49-F238E27FC236}">
                      <a16:creationId xmlns:a16="http://schemas.microsoft.com/office/drawing/2014/main" id="{8D110087-DA7D-BD49-B206-99B34A3FACC9}"/>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lowchart: Magnetic Disk 1355">
                  <a:extLst>
                    <a:ext uri="{FF2B5EF4-FFF2-40B4-BE49-F238E27FC236}">
                      <a16:creationId xmlns:a16="http://schemas.microsoft.com/office/drawing/2014/main" id="{18ACE7C6-52FC-684E-BFB5-6799723332C8}"/>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9" name="Curved Connector 1038">
                  <a:extLst>
                    <a:ext uri="{FF2B5EF4-FFF2-40B4-BE49-F238E27FC236}">
                      <a16:creationId xmlns:a16="http://schemas.microsoft.com/office/drawing/2014/main" id="{432C8702-00E2-AD40-8A53-C5E4EB496F9C}"/>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1007" name="Parallelogram 1006">
              <a:extLst>
                <a:ext uri="{FF2B5EF4-FFF2-40B4-BE49-F238E27FC236}">
                  <a16:creationId xmlns:a16="http://schemas.microsoft.com/office/drawing/2014/main" id="{BFDBDBB6-9195-1D4B-A1C9-57FA4C4D33C3}"/>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8" name="Cube 1007">
              <a:extLst>
                <a:ext uri="{FF2B5EF4-FFF2-40B4-BE49-F238E27FC236}">
                  <a16:creationId xmlns:a16="http://schemas.microsoft.com/office/drawing/2014/main" id="{8202A6DA-D642-2F4B-A669-7874CAF06785}"/>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9" name="Cube 1008">
              <a:extLst>
                <a:ext uri="{FF2B5EF4-FFF2-40B4-BE49-F238E27FC236}">
                  <a16:creationId xmlns:a16="http://schemas.microsoft.com/office/drawing/2014/main" id="{1A0F9D01-B18A-3C48-A3D6-6FB0F0914161}"/>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0" name="Flowchart: Magnetic Disk 1327">
              <a:extLst>
                <a:ext uri="{FF2B5EF4-FFF2-40B4-BE49-F238E27FC236}">
                  <a16:creationId xmlns:a16="http://schemas.microsoft.com/office/drawing/2014/main" id="{5FA160AF-2490-6C4A-B09B-CAF66A98686C}"/>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1" name="Flowchart: Magnetic Disk 1328">
              <a:extLst>
                <a:ext uri="{FF2B5EF4-FFF2-40B4-BE49-F238E27FC236}">
                  <a16:creationId xmlns:a16="http://schemas.microsoft.com/office/drawing/2014/main" id="{78D16EFC-D279-1843-B810-81F7370D1009}"/>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2" name="Flowchart: Magnetic Disk 1329">
              <a:extLst>
                <a:ext uri="{FF2B5EF4-FFF2-40B4-BE49-F238E27FC236}">
                  <a16:creationId xmlns:a16="http://schemas.microsoft.com/office/drawing/2014/main" id="{2B53306B-09D3-4548-8841-C80B626FE130}"/>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3" name="Straight Connector 1012">
              <a:extLst>
                <a:ext uri="{FF2B5EF4-FFF2-40B4-BE49-F238E27FC236}">
                  <a16:creationId xmlns:a16="http://schemas.microsoft.com/office/drawing/2014/main" id="{FF53D0AF-C868-254B-AFF8-C8C272EF3DAE}"/>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014" name="Straight Connector 1013">
              <a:extLst>
                <a:ext uri="{FF2B5EF4-FFF2-40B4-BE49-F238E27FC236}">
                  <a16:creationId xmlns:a16="http://schemas.microsoft.com/office/drawing/2014/main" id="{35966CF1-CAA9-4F43-A554-1FF00C9AF982}"/>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015" name="Straight Connector 1014">
              <a:extLst>
                <a:ext uri="{FF2B5EF4-FFF2-40B4-BE49-F238E27FC236}">
                  <a16:creationId xmlns:a16="http://schemas.microsoft.com/office/drawing/2014/main" id="{EFF88122-8885-9244-9B8F-FFB52A95C1BC}"/>
                </a:ext>
              </a:extLst>
            </p:cNvPr>
            <p:cNvCxnSpPr>
              <a:stCxn id="1011"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016" name="Flowchart: Collate 1333">
              <a:extLst>
                <a:ext uri="{FF2B5EF4-FFF2-40B4-BE49-F238E27FC236}">
                  <a16:creationId xmlns:a16="http://schemas.microsoft.com/office/drawing/2014/main" id="{7EFC72C3-BF60-164E-AAD7-DF56F54F57A9}"/>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17" name="Straight Connector 1016">
              <a:extLst>
                <a:ext uri="{FF2B5EF4-FFF2-40B4-BE49-F238E27FC236}">
                  <a16:creationId xmlns:a16="http://schemas.microsoft.com/office/drawing/2014/main" id="{5CBA7383-9A4D-2F49-A0D8-00F678487364}"/>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018" name="Straight Connector 1017">
              <a:extLst>
                <a:ext uri="{FF2B5EF4-FFF2-40B4-BE49-F238E27FC236}">
                  <a16:creationId xmlns:a16="http://schemas.microsoft.com/office/drawing/2014/main" id="{083E38DB-93D3-F844-BCA2-193C99372C78}"/>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019" name="Straight Connector 1018">
              <a:extLst>
                <a:ext uri="{FF2B5EF4-FFF2-40B4-BE49-F238E27FC236}">
                  <a16:creationId xmlns:a16="http://schemas.microsoft.com/office/drawing/2014/main" id="{6D1F1233-CE86-B641-BCF6-E027BD94A630}"/>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020" name="Straight Connector 1019">
              <a:extLst>
                <a:ext uri="{FF2B5EF4-FFF2-40B4-BE49-F238E27FC236}">
                  <a16:creationId xmlns:a16="http://schemas.microsoft.com/office/drawing/2014/main" id="{A642DDBD-8E0C-7B4D-8C8A-60764D9A57F4}"/>
                </a:ext>
              </a:extLst>
            </p:cNvPr>
            <p:cNvCxnSpPr>
              <a:endCxn id="1010"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021" name="Straight Connector 1020">
              <a:extLst>
                <a:ext uri="{FF2B5EF4-FFF2-40B4-BE49-F238E27FC236}">
                  <a16:creationId xmlns:a16="http://schemas.microsoft.com/office/drawing/2014/main" id="{AC95CEB6-A099-0943-B8C2-65C18982FBC8}"/>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1115" name="Rounded Rectangle 1114">
            <a:extLst>
              <a:ext uri="{FF2B5EF4-FFF2-40B4-BE49-F238E27FC236}">
                <a16:creationId xmlns:a16="http://schemas.microsoft.com/office/drawing/2014/main" id="{274C32EC-5481-4E4F-A283-591E780BB325}"/>
              </a:ext>
            </a:extLst>
          </p:cNvPr>
          <p:cNvSpPr/>
          <p:nvPr/>
        </p:nvSpPr>
        <p:spPr>
          <a:xfrm>
            <a:off x="7182895" y="4711469"/>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07</a:t>
            </a:r>
            <a:endParaRPr lang="en-US" sz="1400" dirty="0">
              <a:solidFill>
                <a:schemeClr val="bg1"/>
              </a:solidFill>
            </a:endParaRPr>
          </a:p>
        </p:txBody>
      </p:sp>
      <p:grpSp>
        <p:nvGrpSpPr>
          <p:cNvPr id="1116" name="Group 1115">
            <a:extLst>
              <a:ext uri="{FF2B5EF4-FFF2-40B4-BE49-F238E27FC236}">
                <a16:creationId xmlns:a16="http://schemas.microsoft.com/office/drawing/2014/main" id="{20674B7C-A2A9-2342-8C6A-494C36659EC8}"/>
              </a:ext>
            </a:extLst>
          </p:cNvPr>
          <p:cNvGrpSpPr/>
          <p:nvPr/>
        </p:nvGrpSpPr>
        <p:grpSpPr>
          <a:xfrm>
            <a:off x="8468147" y="5064031"/>
            <a:ext cx="957719" cy="1072958"/>
            <a:chOff x="3118981" y="565991"/>
            <a:chExt cx="6213695" cy="6120367"/>
          </a:xfrm>
        </p:grpSpPr>
        <p:grpSp>
          <p:nvGrpSpPr>
            <p:cNvPr id="1117" name="Group 1116">
              <a:extLst>
                <a:ext uri="{FF2B5EF4-FFF2-40B4-BE49-F238E27FC236}">
                  <a16:creationId xmlns:a16="http://schemas.microsoft.com/office/drawing/2014/main" id="{67C5AA17-7E40-044B-865C-2D08756404E1}"/>
                </a:ext>
              </a:extLst>
            </p:cNvPr>
            <p:cNvGrpSpPr/>
            <p:nvPr/>
          </p:nvGrpSpPr>
          <p:grpSpPr>
            <a:xfrm>
              <a:off x="3326905" y="2230582"/>
              <a:ext cx="5359896" cy="4452415"/>
              <a:chOff x="2315522" y="307738"/>
              <a:chExt cx="6675935" cy="5724095"/>
            </a:xfrm>
          </p:grpSpPr>
          <p:grpSp>
            <p:nvGrpSpPr>
              <p:cNvPr id="1133" name="Group 1132">
                <a:extLst>
                  <a:ext uri="{FF2B5EF4-FFF2-40B4-BE49-F238E27FC236}">
                    <a16:creationId xmlns:a16="http://schemas.microsoft.com/office/drawing/2014/main" id="{D746DC0D-01B7-2845-BD3C-1F9024BE4CA7}"/>
                  </a:ext>
                </a:extLst>
              </p:cNvPr>
              <p:cNvGrpSpPr/>
              <p:nvPr/>
            </p:nvGrpSpPr>
            <p:grpSpPr>
              <a:xfrm>
                <a:off x="2598820" y="1795724"/>
                <a:ext cx="6392637" cy="4015529"/>
                <a:chOff x="2598820" y="1795724"/>
                <a:chExt cx="6392637" cy="4015529"/>
              </a:xfrm>
            </p:grpSpPr>
            <p:grpSp>
              <p:nvGrpSpPr>
                <p:cNvPr id="1151" name="Group 1150">
                  <a:extLst>
                    <a:ext uri="{FF2B5EF4-FFF2-40B4-BE49-F238E27FC236}">
                      <a16:creationId xmlns:a16="http://schemas.microsoft.com/office/drawing/2014/main" id="{E146DA80-34E3-6240-8351-4BAB2E149126}"/>
                    </a:ext>
                  </a:extLst>
                </p:cNvPr>
                <p:cNvGrpSpPr/>
                <p:nvPr/>
              </p:nvGrpSpPr>
              <p:grpSpPr>
                <a:xfrm>
                  <a:off x="2598820" y="2636148"/>
                  <a:ext cx="6392637" cy="3175105"/>
                  <a:chOff x="2598820" y="2636148"/>
                  <a:chExt cx="6392637" cy="3175105"/>
                </a:xfrm>
              </p:grpSpPr>
              <p:sp>
                <p:nvSpPr>
                  <p:cNvPr id="1155" name="Parallelogram 1154">
                    <a:extLst>
                      <a:ext uri="{FF2B5EF4-FFF2-40B4-BE49-F238E27FC236}">
                        <a16:creationId xmlns:a16="http://schemas.microsoft.com/office/drawing/2014/main" id="{7F298689-E7CC-A742-A5CF-69F5580190F4}"/>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Can 1155">
                    <a:extLst>
                      <a:ext uri="{FF2B5EF4-FFF2-40B4-BE49-F238E27FC236}">
                        <a16:creationId xmlns:a16="http://schemas.microsoft.com/office/drawing/2014/main" id="{B70FFC01-9BCA-D74A-8A78-A188ADA98A4D}"/>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Cube 1156">
                    <a:extLst>
                      <a:ext uri="{FF2B5EF4-FFF2-40B4-BE49-F238E27FC236}">
                        <a16:creationId xmlns:a16="http://schemas.microsoft.com/office/drawing/2014/main" id="{BCA87D5F-7FF8-D64E-8B2F-3E312C693F50}"/>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Can 1157">
                    <a:extLst>
                      <a:ext uri="{FF2B5EF4-FFF2-40B4-BE49-F238E27FC236}">
                        <a16:creationId xmlns:a16="http://schemas.microsoft.com/office/drawing/2014/main" id="{76B09971-D80F-C041-A79E-D841EB4F45BA}"/>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Cube 1158">
                    <a:extLst>
                      <a:ext uri="{FF2B5EF4-FFF2-40B4-BE49-F238E27FC236}">
                        <a16:creationId xmlns:a16="http://schemas.microsoft.com/office/drawing/2014/main" id="{D25769AC-08BE-504D-BA36-F4650EC5C1F3}"/>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Can 1159">
                    <a:extLst>
                      <a:ext uri="{FF2B5EF4-FFF2-40B4-BE49-F238E27FC236}">
                        <a16:creationId xmlns:a16="http://schemas.microsoft.com/office/drawing/2014/main" id="{BFA5B4B5-06CF-9B44-A084-FC1FA2C9C8A6}"/>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Can 1160">
                    <a:extLst>
                      <a:ext uri="{FF2B5EF4-FFF2-40B4-BE49-F238E27FC236}">
                        <a16:creationId xmlns:a16="http://schemas.microsoft.com/office/drawing/2014/main" id="{AB19C147-15D9-954A-80B1-7162B099DFC0}"/>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2" name="Can 1161">
                    <a:extLst>
                      <a:ext uri="{FF2B5EF4-FFF2-40B4-BE49-F238E27FC236}">
                        <a16:creationId xmlns:a16="http://schemas.microsoft.com/office/drawing/2014/main" id="{23ED5E52-8FB4-2243-A86A-01BB78FEA7F6}"/>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3" name="Straight Connector 1162">
                    <a:extLst>
                      <a:ext uri="{FF2B5EF4-FFF2-40B4-BE49-F238E27FC236}">
                        <a16:creationId xmlns:a16="http://schemas.microsoft.com/office/drawing/2014/main" id="{D8A776DF-0598-0E4E-9D30-22ABFADB44D0}"/>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id="{BDD78F26-F900-2745-A4D9-0C64A2393382}"/>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a:extLst>
                      <a:ext uri="{FF2B5EF4-FFF2-40B4-BE49-F238E27FC236}">
                        <a16:creationId xmlns:a16="http://schemas.microsoft.com/office/drawing/2014/main" id="{43EC78A0-080A-D847-9CA4-57088F4C72E8}"/>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a:extLst>
                      <a:ext uri="{FF2B5EF4-FFF2-40B4-BE49-F238E27FC236}">
                        <a16:creationId xmlns:a16="http://schemas.microsoft.com/office/drawing/2014/main" id="{46507C71-6EB6-8A41-96F7-46172B0EE7E3}"/>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8BADAC50-4A3E-7E4C-936F-27905A0994BB}"/>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68" name="Straight Connector 1167">
                    <a:extLst>
                      <a:ext uri="{FF2B5EF4-FFF2-40B4-BE49-F238E27FC236}">
                        <a16:creationId xmlns:a16="http://schemas.microsoft.com/office/drawing/2014/main" id="{2D9E3CBA-CC6D-424C-B9CA-5101FA9387B5}"/>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EEB3AD9B-C918-AC45-9E29-D7AB44849CB8}"/>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id="{4E7DFBB3-E9B8-4148-9E89-4D7F8BFEB49F}"/>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119967A0-1C62-CF4A-8FA0-E139A03505B5}"/>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6071D988-5951-F247-B88C-D56A2731C136}"/>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794A4A1-33FB-8D42-A24F-5D3EB7905FC4}"/>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31FE07F2-FBE7-E945-91C2-591E42D6E1DC}"/>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D746659E-508D-8643-926C-793969A636E3}"/>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BD30D2AD-41C4-9749-9F2C-C963B614607E}"/>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9D3641FA-7224-6E4A-9390-879CD73D5DBA}"/>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1178" name="Can 1177">
                    <a:extLst>
                      <a:ext uri="{FF2B5EF4-FFF2-40B4-BE49-F238E27FC236}">
                        <a16:creationId xmlns:a16="http://schemas.microsoft.com/office/drawing/2014/main" id="{5AF29103-A957-AD48-B321-0D5811CDB23E}"/>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9" name="Group 1178">
                    <a:extLst>
                      <a:ext uri="{FF2B5EF4-FFF2-40B4-BE49-F238E27FC236}">
                        <a16:creationId xmlns:a16="http://schemas.microsoft.com/office/drawing/2014/main" id="{4F4C6B3B-8C36-BA4A-A4BF-C763DB2CA5A3}"/>
                      </a:ext>
                    </a:extLst>
                  </p:cNvPr>
                  <p:cNvGrpSpPr/>
                  <p:nvPr/>
                </p:nvGrpSpPr>
                <p:grpSpPr>
                  <a:xfrm>
                    <a:off x="7241307" y="3477617"/>
                    <a:ext cx="1750150" cy="1990941"/>
                    <a:chOff x="7435633" y="3646937"/>
                    <a:chExt cx="1485343" cy="1694385"/>
                  </a:xfrm>
                </p:grpSpPr>
                <p:cxnSp>
                  <p:nvCxnSpPr>
                    <p:cNvPr id="1224" name="Straight Connector 1223">
                      <a:extLst>
                        <a:ext uri="{FF2B5EF4-FFF2-40B4-BE49-F238E27FC236}">
                          <a16:creationId xmlns:a16="http://schemas.microsoft.com/office/drawing/2014/main" id="{DF81C588-BE1B-CB41-871A-B8D27F6966B4}"/>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25" name="Straight Connector 1224">
                      <a:extLst>
                        <a:ext uri="{FF2B5EF4-FFF2-40B4-BE49-F238E27FC236}">
                          <a16:creationId xmlns:a16="http://schemas.microsoft.com/office/drawing/2014/main" id="{7EA355F0-F2A4-4045-985E-3A499DC90B6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80" name="Oval 1179">
                    <a:extLst>
                      <a:ext uri="{FF2B5EF4-FFF2-40B4-BE49-F238E27FC236}">
                        <a16:creationId xmlns:a16="http://schemas.microsoft.com/office/drawing/2014/main" id="{1AD2DEE0-D427-DB42-9366-2369DEC9DEBE}"/>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1" name="Group 1180">
                    <a:extLst>
                      <a:ext uri="{FF2B5EF4-FFF2-40B4-BE49-F238E27FC236}">
                        <a16:creationId xmlns:a16="http://schemas.microsoft.com/office/drawing/2014/main" id="{A191226A-0B8B-E04A-9C61-0CB4C51DDAD2}"/>
                      </a:ext>
                    </a:extLst>
                  </p:cNvPr>
                  <p:cNvGrpSpPr/>
                  <p:nvPr/>
                </p:nvGrpSpPr>
                <p:grpSpPr>
                  <a:xfrm rot="150953">
                    <a:off x="6068678" y="5444199"/>
                    <a:ext cx="1224219" cy="45719"/>
                    <a:chOff x="7435633" y="3646937"/>
                    <a:chExt cx="1485343" cy="1694385"/>
                  </a:xfrm>
                </p:grpSpPr>
                <p:cxnSp>
                  <p:nvCxnSpPr>
                    <p:cNvPr id="1222" name="Straight Connector 1221">
                      <a:extLst>
                        <a:ext uri="{FF2B5EF4-FFF2-40B4-BE49-F238E27FC236}">
                          <a16:creationId xmlns:a16="http://schemas.microsoft.com/office/drawing/2014/main" id="{F33CCE01-055C-EF4D-9C09-40A91241E802}"/>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23" name="Straight Connector 1222">
                      <a:extLst>
                        <a:ext uri="{FF2B5EF4-FFF2-40B4-BE49-F238E27FC236}">
                          <a16:creationId xmlns:a16="http://schemas.microsoft.com/office/drawing/2014/main" id="{5F986747-8307-3C47-A090-0A14859DBF87}"/>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82" name="Rectangle 1181">
                    <a:extLst>
                      <a:ext uri="{FF2B5EF4-FFF2-40B4-BE49-F238E27FC236}">
                        <a16:creationId xmlns:a16="http://schemas.microsoft.com/office/drawing/2014/main" id="{EA9A1CCC-79D9-134C-AA0A-F6578EF0FCEA}"/>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3" name="Oval 1182">
                    <a:extLst>
                      <a:ext uri="{FF2B5EF4-FFF2-40B4-BE49-F238E27FC236}">
                        <a16:creationId xmlns:a16="http://schemas.microsoft.com/office/drawing/2014/main" id="{82E7751E-AFEC-2F4A-A545-52F8A968BC72}"/>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4" name="Group 1183">
                    <a:extLst>
                      <a:ext uri="{FF2B5EF4-FFF2-40B4-BE49-F238E27FC236}">
                        <a16:creationId xmlns:a16="http://schemas.microsoft.com/office/drawing/2014/main" id="{FEB6E311-C7EC-9742-84C1-BF22E460AFCA}"/>
                      </a:ext>
                    </a:extLst>
                  </p:cNvPr>
                  <p:cNvGrpSpPr/>
                  <p:nvPr/>
                </p:nvGrpSpPr>
                <p:grpSpPr>
                  <a:xfrm rot="150953">
                    <a:off x="3885797" y="4044667"/>
                    <a:ext cx="482800" cy="517875"/>
                    <a:chOff x="7435633" y="3646937"/>
                    <a:chExt cx="1485343" cy="1694385"/>
                  </a:xfrm>
                </p:grpSpPr>
                <p:cxnSp>
                  <p:nvCxnSpPr>
                    <p:cNvPr id="1220" name="Straight Connector 1219">
                      <a:extLst>
                        <a:ext uri="{FF2B5EF4-FFF2-40B4-BE49-F238E27FC236}">
                          <a16:creationId xmlns:a16="http://schemas.microsoft.com/office/drawing/2014/main" id="{7001EF06-6B51-A043-88C9-B361EBE60C21}"/>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21" name="Straight Connector 1220">
                      <a:extLst>
                        <a:ext uri="{FF2B5EF4-FFF2-40B4-BE49-F238E27FC236}">
                          <a16:creationId xmlns:a16="http://schemas.microsoft.com/office/drawing/2014/main" id="{3A003069-FB3D-434A-931B-228D54616B44}"/>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85" name="Rectangle 1184">
                    <a:extLst>
                      <a:ext uri="{FF2B5EF4-FFF2-40B4-BE49-F238E27FC236}">
                        <a16:creationId xmlns:a16="http://schemas.microsoft.com/office/drawing/2014/main" id="{C6079162-2132-1847-910D-D5DE1D28340C}"/>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6" name="Group 1185">
                    <a:extLst>
                      <a:ext uri="{FF2B5EF4-FFF2-40B4-BE49-F238E27FC236}">
                        <a16:creationId xmlns:a16="http://schemas.microsoft.com/office/drawing/2014/main" id="{97F8F654-F99C-4246-8F86-BDED77989E5B}"/>
                      </a:ext>
                    </a:extLst>
                  </p:cNvPr>
                  <p:cNvGrpSpPr/>
                  <p:nvPr/>
                </p:nvGrpSpPr>
                <p:grpSpPr>
                  <a:xfrm>
                    <a:off x="4716119" y="2636148"/>
                    <a:ext cx="509569" cy="554476"/>
                    <a:chOff x="7435633" y="3646937"/>
                    <a:chExt cx="1485343" cy="1694385"/>
                  </a:xfrm>
                </p:grpSpPr>
                <p:cxnSp>
                  <p:nvCxnSpPr>
                    <p:cNvPr id="1218" name="Straight Connector 1217">
                      <a:extLst>
                        <a:ext uri="{FF2B5EF4-FFF2-40B4-BE49-F238E27FC236}">
                          <a16:creationId xmlns:a16="http://schemas.microsoft.com/office/drawing/2014/main" id="{BF353A68-7815-7442-AB35-20690F24E348}"/>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19" name="Straight Connector 1218">
                      <a:extLst>
                        <a:ext uri="{FF2B5EF4-FFF2-40B4-BE49-F238E27FC236}">
                          <a16:creationId xmlns:a16="http://schemas.microsoft.com/office/drawing/2014/main" id="{D7F85EB3-AD38-BC4C-BE51-E1638EBDBAD3}"/>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87" name="Group 1186">
                    <a:extLst>
                      <a:ext uri="{FF2B5EF4-FFF2-40B4-BE49-F238E27FC236}">
                        <a16:creationId xmlns:a16="http://schemas.microsoft.com/office/drawing/2014/main" id="{1123D5E2-F053-BA43-B7F0-BC3EA1932985}"/>
                      </a:ext>
                    </a:extLst>
                  </p:cNvPr>
                  <p:cNvGrpSpPr/>
                  <p:nvPr/>
                </p:nvGrpSpPr>
                <p:grpSpPr>
                  <a:xfrm rot="3607324" flipH="1">
                    <a:off x="7307979" y="2539376"/>
                    <a:ext cx="187666" cy="768882"/>
                    <a:chOff x="7435633" y="3646937"/>
                    <a:chExt cx="1485343" cy="1694385"/>
                  </a:xfrm>
                </p:grpSpPr>
                <p:cxnSp>
                  <p:nvCxnSpPr>
                    <p:cNvPr id="1216" name="Straight Connector 1215">
                      <a:extLst>
                        <a:ext uri="{FF2B5EF4-FFF2-40B4-BE49-F238E27FC236}">
                          <a16:creationId xmlns:a16="http://schemas.microsoft.com/office/drawing/2014/main" id="{915FAD9D-82BA-4C4A-A76E-94933C2FAC4A}"/>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17" name="Straight Connector 1216">
                      <a:extLst>
                        <a:ext uri="{FF2B5EF4-FFF2-40B4-BE49-F238E27FC236}">
                          <a16:creationId xmlns:a16="http://schemas.microsoft.com/office/drawing/2014/main" id="{260D999C-A768-A84A-A962-607F4536179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88" name="Can 1187">
                    <a:extLst>
                      <a:ext uri="{FF2B5EF4-FFF2-40B4-BE49-F238E27FC236}">
                        <a16:creationId xmlns:a16="http://schemas.microsoft.com/office/drawing/2014/main" id="{A2BF3944-E767-8C4E-ACC6-86CD54F214CA}"/>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9" name="Group 1188">
                    <a:extLst>
                      <a:ext uri="{FF2B5EF4-FFF2-40B4-BE49-F238E27FC236}">
                        <a16:creationId xmlns:a16="http://schemas.microsoft.com/office/drawing/2014/main" id="{43F254C9-4178-C24F-9F98-58FDF23CA45A}"/>
                      </a:ext>
                    </a:extLst>
                  </p:cNvPr>
                  <p:cNvGrpSpPr/>
                  <p:nvPr/>
                </p:nvGrpSpPr>
                <p:grpSpPr>
                  <a:xfrm rot="3607324" flipH="1">
                    <a:off x="6937595" y="3276662"/>
                    <a:ext cx="45719" cy="248746"/>
                    <a:chOff x="7435633" y="3646937"/>
                    <a:chExt cx="1485343" cy="1694385"/>
                  </a:xfrm>
                </p:grpSpPr>
                <p:cxnSp>
                  <p:nvCxnSpPr>
                    <p:cNvPr id="1214" name="Straight Connector 1213">
                      <a:extLst>
                        <a:ext uri="{FF2B5EF4-FFF2-40B4-BE49-F238E27FC236}">
                          <a16:creationId xmlns:a16="http://schemas.microsoft.com/office/drawing/2014/main" id="{41D059B3-DE62-754A-82AC-321225ABFE3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15" name="Straight Connector 1214">
                      <a:extLst>
                        <a:ext uri="{FF2B5EF4-FFF2-40B4-BE49-F238E27FC236}">
                          <a16:creationId xmlns:a16="http://schemas.microsoft.com/office/drawing/2014/main" id="{D9EFBA96-51E5-D146-8A46-6C8DC1E96458}"/>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90" name="Group 1189">
                    <a:extLst>
                      <a:ext uri="{FF2B5EF4-FFF2-40B4-BE49-F238E27FC236}">
                        <a16:creationId xmlns:a16="http://schemas.microsoft.com/office/drawing/2014/main" id="{9D6458B8-682B-CE49-8E48-FACAE4A6FCAE}"/>
                      </a:ext>
                    </a:extLst>
                  </p:cNvPr>
                  <p:cNvGrpSpPr/>
                  <p:nvPr/>
                </p:nvGrpSpPr>
                <p:grpSpPr>
                  <a:xfrm rot="7499749" flipH="1">
                    <a:off x="6359724" y="3611827"/>
                    <a:ext cx="110678" cy="130658"/>
                    <a:chOff x="7435633" y="3646937"/>
                    <a:chExt cx="1485343" cy="1694385"/>
                  </a:xfrm>
                </p:grpSpPr>
                <p:cxnSp>
                  <p:nvCxnSpPr>
                    <p:cNvPr id="1212" name="Straight Connector 1211">
                      <a:extLst>
                        <a:ext uri="{FF2B5EF4-FFF2-40B4-BE49-F238E27FC236}">
                          <a16:creationId xmlns:a16="http://schemas.microsoft.com/office/drawing/2014/main" id="{C218A734-63DB-9842-A5D1-6D5928899142}"/>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13" name="Straight Connector 1212">
                      <a:extLst>
                        <a:ext uri="{FF2B5EF4-FFF2-40B4-BE49-F238E27FC236}">
                          <a16:creationId xmlns:a16="http://schemas.microsoft.com/office/drawing/2014/main" id="{CBF1D222-F18E-FE49-AC67-2ACD3C27E5A0}"/>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91" name="Group 1190">
                    <a:extLst>
                      <a:ext uri="{FF2B5EF4-FFF2-40B4-BE49-F238E27FC236}">
                        <a16:creationId xmlns:a16="http://schemas.microsoft.com/office/drawing/2014/main" id="{73F75244-0A09-084C-82A9-A33C6C199D36}"/>
                      </a:ext>
                    </a:extLst>
                  </p:cNvPr>
                  <p:cNvGrpSpPr/>
                  <p:nvPr/>
                </p:nvGrpSpPr>
                <p:grpSpPr>
                  <a:xfrm rot="7855886" flipH="1">
                    <a:off x="5279991" y="3339359"/>
                    <a:ext cx="739670" cy="845947"/>
                    <a:chOff x="7435633" y="3646937"/>
                    <a:chExt cx="1485343" cy="1694385"/>
                  </a:xfrm>
                </p:grpSpPr>
                <p:cxnSp>
                  <p:nvCxnSpPr>
                    <p:cNvPr id="1210" name="Straight Connector 1209">
                      <a:extLst>
                        <a:ext uri="{FF2B5EF4-FFF2-40B4-BE49-F238E27FC236}">
                          <a16:creationId xmlns:a16="http://schemas.microsoft.com/office/drawing/2014/main" id="{E98DF185-9DEC-BD4D-B62F-1B4F6E1DD29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11" name="Straight Connector 1210">
                      <a:extLst>
                        <a:ext uri="{FF2B5EF4-FFF2-40B4-BE49-F238E27FC236}">
                          <a16:creationId xmlns:a16="http://schemas.microsoft.com/office/drawing/2014/main" id="{AABF9FF8-ADA7-FE45-B669-55CA58D6D469}"/>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92" name="Group 1191">
                    <a:extLst>
                      <a:ext uri="{FF2B5EF4-FFF2-40B4-BE49-F238E27FC236}">
                        <a16:creationId xmlns:a16="http://schemas.microsoft.com/office/drawing/2014/main" id="{C617E510-86D8-094E-AFAD-4BB44E0CDF86}"/>
                      </a:ext>
                    </a:extLst>
                  </p:cNvPr>
                  <p:cNvGrpSpPr/>
                  <p:nvPr/>
                </p:nvGrpSpPr>
                <p:grpSpPr>
                  <a:xfrm rot="7855886" flipH="1">
                    <a:off x="4244802" y="4092236"/>
                    <a:ext cx="1021120" cy="80122"/>
                    <a:chOff x="7435633" y="3646937"/>
                    <a:chExt cx="1485343" cy="1694385"/>
                  </a:xfrm>
                </p:grpSpPr>
                <p:cxnSp>
                  <p:nvCxnSpPr>
                    <p:cNvPr id="1208" name="Straight Connector 1207">
                      <a:extLst>
                        <a:ext uri="{FF2B5EF4-FFF2-40B4-BE49-F238E27FC236}">
                          <a16:creationId xmlns:a16="http://schemas.microsoft.com/office/drawing/2014/main" id="{83A6211F-EFFD-A749-B2F6-36281F8B8796}"/>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09" name="Straight Connector 1208">
                      <a:extLst>
                        <a:ext uri="{FF2B5EF4-FFF2-40B4-BE49-F238E27FC236}">
                          <a16:creationId xmlns:a16="http://schemas.microsoft.com/office/drawing/2014/main" id="{9B003BC6-02E2-914B-99E9-CE64E0FA2CA0}"/>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93" name="Group 1192">
                    <a:extLst>
                      <a:ext uri="{FF2B5EF4-FFF2-40B4-BE49-F238E27FC236}">
                        <a16:creationId xmlns:a16="http://schemas.microsoft.com/office/drawing/2014/main" id="{74B6B006-4C3B-6347-ABE8-87C395A32AC1}"/>
                      </a:ext>
                    </a:extLst>
                  </p:cNvPr>
                  <p:cNvGrpSpPr/>
                  <p:nvPr/>
                </p:nvGrpSpPr>
                <p:grpSpPr>
                  <a:xfrm rot="478164">
                    <a:off x="4319540" y="4982230"/>
                    <a:ext cx="967347" cy="139421"/>
                    <a:chOff x="7435633" y="3646937"/>
                    <a:chExt cx="1485343" cy="1694385"/>
                  </a:xfrm>
                </p:grpSpPr>
                <p:cxnSp>
                  <p:nvCxnSpPr>
                    <p:cNvPr id="1206" name="Straight Connector 1205">
                      <a:extLst>
                        <a:ext uri="{FF2B5EF4-FFF2-40B4-BE49-F238E27FC236}">
                          <a16:creationId xmlns:a16="http://schemas.microsoft.com/office/drawing/2014/main" id="{2E39258F-6444-FC42-8D3F-576581F4027F}"/>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5B9DA505-2291-2D47-BBD2-5FAF53F9A726}"/>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194" name="Rectangle 1193">
                    <a:extLst>
                      <a:ext uri="{FF2B5EF4-FFF2-40B4-BE49-F238E27FC236}">
                        <a16:creationId xmlns:a16="http://schemas.microsoft.com/office/drawing/2014/main" id="{206789D4-09C9-2B41-A86A-48DB01AC0A2B}"/>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Rounded Rectangle 1194">
                    <a:extLst>
                      <a:ext uri="{FF2B5EF4-FFF2-40B4-BE49-F238E27FC236}">
                        <a16:creationId xmlns:a16="http://schemas.microsoft.com/office/drawing/2014/main" id="{B2AAF531-4452-A942-950F-DF46BE0AE05A}"/>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L-Shape 1195">
                    <a:extLst>
                      <a:ext uri="{FF2B5EF4-FFF2-40B4-BE49-F238E27FC236}">
                        <a16:creationId xmlns:a16="http://schemas.microsoft.com/office/drawing/2014/main" id="{7B7AB0C3-9CF2-6F47-9052-30C9C67B91B3}"/>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Freeform 1196">
                    <a:extLst>
                      <a:ext uri="{FF2B5EF4-FFF2-40B4-BE49-F238E27FC236}">
                        <a16:creationId xmlns:a16="http://schemas.microsoft.com/office/drawing/2014/main" id="{2ADCD2CA-E77A-1645-A266-8F5350DE31BB}"/>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Freeform 1197">
                    <a:extLst>
                      <a:ext uri="{FF2B5EF4-FFF2-40B4-BE49-F238E27FC236}">
                        <a16:creationId xmlns:a16="http://schemas.microsoft.com/office/drawing/2014/main" id="{40DB4495-00E4-6E40-830F-8457E3B5D974}"/>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Rectangle 1198">
                    <a:extLst>
                      <a:ext uri="{FF2B5EF4-FFF2-40B4-BE49-F238E27FC236}">
                        <a16:creationId xmlns:a16="http://schemas.microsoft.com/office/drawing/2014/main" id="{AC19F806-AD7A-C84D-95E3-69B8EA8253E3}"/>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Rectangle 1199">
                    <a:extLst>
                      <a:ext uri="{FF2B5EF4-FFF2-40B4-BE49-F238E27FC236}">
                        <a16:creationId xmlns:a16="http://schemas.microsoft.com/office/drawing/2014/main" id="{3683AB12-C5DA-DD49-BB72-9BB6EDDC174D}"/>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Rectangle 1200">
                    <a:extLst>
                      <a:ext uri="{FF2B5EF4-FFF2-40B4-BE49-F238E27FC236}">
                        <a16:creationId xmlns:a16="http://schemas.microsoft.com/office/drawing/2014/main" id="{7A8A54A1-13E9-B841-BE4A-F53D2DB43D2F}"/>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Flowchart: Collate 1078">
                    <a:extLst>
                      <a:ext uri="{FF2B5EF4-FFF2-40B4-BE49-F238E27FC236}">
                        <a16:creationId xmlns:a16="http://schemas.microsoft.com/office/drawing/2014/main" id="{10EB5F6A-638E-C04B-B103-6B28A9B69748}"/>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3" name="Flowchart: Collate 1079">
                    <a:extLst>
                      <a:ext uri="{FF2B5EF4-FFF2-40B4-BE49-F238E27FC236}">
                        <a16:creationId xmlns:a16="http://schemas.microsoft.com/office/drawing/2014/main" id="{22A7DE43-2B22-2A48-AB84-B9F1EAC1F9BF}"/>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4" name="Flowchart: Collate 1080">
                    <a:extLst>
                      <a:ext uri="{FF2B5EF4-FFF2-40B4-BE49-F238E27FC236}">
                        <a16:creationId xmlns:a16="http://schemas.microsoft.com/office/drawing/2014/main" id="{F1BE0E8E-2C2A-CB43-88FA-02B5E2EF1147}"/>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5" name="Rounded Rectangle 1204">
                    <a:extLst>
                      <a:ext uri="{FF2B5EF4-FFF2-40B4-BE49-F238E27FC236}">
                        <a16:creationId xmlns:a16="http://schemas.microsoft.com/office/drawing/2014/main" id="{A960D2A4-B225-0B45-A7C0-21CEF8D9C772}"/>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2" name="Group 1151">
                  <a:extLst>
                    <a:ext uri="{FF2B5EF4-FFF2-40B4-BE49-F238E27FC236}">
                      <a16:creationId xmlns:a16="http://schemas.microsoft.com/office/drawing/2014/main" id="{0A7270E2-FAD0-AF49-8D80-EC1779C4D073}"/>
                    </a:ext>
                  </a:extLst>
                </p:cNvPr>
                <p:cNvGrpSpPr/>
                <p:nvPr/>
              </p:nvGrpSpPr>
              <p:grpSpPr>
                <a:xfrm rot="2804651">
                  <a:off x="5583142" y="1734757"/>
                  <a:ext cx="1720047" cy="1841982"/>
                  <a:chOff x="7435633" y="3646937"/>
                  <a:chExt cx="1485343" cy="1694385"/>
                </a:xfrm>
              </p:grpSpPr>
              <p:cxnSp>
                <p:nvCxnSpPr>
                  <p:cNvPr id="1153" name="Straight Connector 1152">
                    <a:extLst>
                      <a:ext uri="{FF2B5EF4-FFF2-40B4-BE49-F238E27FC236}">
                        <a16:creationId xmlns:a16="http://schemas.microsoft.com/office/drawing/2014/main" id="{D5218802-F65B-A346-8156-FAAEA57A285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D92F9FD0-76F3-2A44-8FB3-FADB3CEE4C67}"/>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134" name="Straight Connector 1133">
                <a:extLst>
                  <a:ext uri="{FF2B5EF4-FFF2-40B4-BE49-F238E27FC236}">
                    <a16:creationId xmlns:a16="http://schemas.microsoft.com/office/drawing/2014/main" id="{2B411CA0-E3CE-F94D-8D17-9D5B8D288512}"/>
                  </a:ext>
                </a:extLst>
              </p:cNvPr>
              <p:cNvCxnSpPr>
                <a:stCxn id="1202"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DE4E3872-9D75-3E4D-ACDB-1EFFF9EBF28D}"/>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DDA6B70E-B8B5-AA4E-B243-DB8C9502632D}"/>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546AA7D1-61F5-6A45-ACBC-F664EDD213B9}"/>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BB1BDF8B-58EC-464F-9F49-376E76DD2F5E}"/>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88B9A7C9-5758-CF45-B190-0B6F7ACF1EE3}"/>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140" name="Parallelogram 1139">
                <a:extLst>
                  <a:ext uri="{FF2B5EF4-FFF2-40B4-BE49-F238E27FC236}">
                    <a16:creationId xmlns:a16="http://schemas.microsoft.com/office/drawing/2014/main" id="{296FF294-C016-8247-A57B-F561F0A54B5C}"/>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Can 1140">
                <a:extLst>
                  <a:ext uri="{FF2B5EF4-FFF2-40B4-BE49-F238E27FC236}">
                    <a16:creationId xmlns:a16="http://schemas.microsoft.com/office/drawing/2014/main" id="{B2164BDB-81F1-9E46-BE97-84A84A25BC94}"/>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Can 1141">
                <a:extLst>
                  <a:ext uri="{FF2B5EF4-FFF2-40B4-BE49-F238E27FC236}">
                    <a16:creationId xmlns:a16="http://schemas.microsoft.com/office/drawing/2014/main" id="{E412ED7B-8849-B64F-A3A5-2CC3F66E484B}"/>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Can 1142">
                <a:extLst>
                  <a:ext uri="{FF2B5EF4-FFF2-40B4-BE49-F238E27FC236}">
                    <a16:creationId xmlns:a16="http://schemas.microsoft.com/office/drawing/2014/main" id="{F771824D-F73A-704A-B003-176DAFE98365}"/>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Cube 1143">
                <a:extLst>
                  <a:ext uri="{FF2B5EF4-FFF2-40B4-BE49-F238E27FC236}">
                    <a16:creationId xmlns:a16="http://schemas.microsoft.com/office/drawing/2014/main" id="{60676B6B-D93B-9A46-834C-9556F6DEA9F4}"/>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Oval 1144">
                <a:extLst>
                  <a:ext uri="{FF2B5EF4-FFF2-40B4-BE49-F238E27FC236}">
                    <a16:creationId xmlns:a16="http://schemas.microsoft.com/office/drawing/2014/main" id="{2F920DA0-61AC-C045-9E3A-ADB8C4AEB6E5}"/>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6" name="Straight Connector 1145">
                <a:extLst>
                  <a:ext uri="{FF2B5EF4-FFF2-40B4-BE49-F238E27FC236}">
                    <a16:creationId xmlns:a16="http://schemas.microsoft.com/office/drawing/2014/main" id="{F0D63E1E-3392-DD48-9B38-59CEE3D4AF20}"/>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1147" name="Group 1146">
                <a:extLst>
                  <a:ext uri="{FF2B5EF4-FFF2-40B4-BE49-F238E27FC236}">
                    <a16:creationId xmlns:a16="http://schemas.microsoft.com/office/drawing/2014/main" id="{1B8023EA-3C8E-F541-AA4E-1693CA6C61A5}"/>
                  </a:ext>
                </a:extLst>
              </p:cNvPr>
              <p:cNvGrpSpPr/>
              <p:nvPr/>
            </p:nvGrpSpPr>
            <p:grpSpPr>
              <a:xfrm>
                <a:off x="5797974" y="1770943"/>
                <a:ext cx="368273" cy="3350412"/>
                <a:chOff x="9803247" y="1274622"/>
                <a:chExt cx="368273" cy="3350412"/>
              </a:xfrm>
            </p:grpSpPr>
            <p:sp>
              <p:nvSpPr>
                <p:cNvPr id="1148" name="Flowchart: Magnetic Disk 1024">
                  <a:extLst>
                    <a:ext uri="{FF2B5EF4-FFF2-40B4-BE49-F238E27FC236}">
                      <a16:creationId xmlns:a16="http://schemas.microsoft.com/office/drawing/2014/main" id="{3227EDD7-2A92-B34D-9B8C-D7DADACCBAEB}"/>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9" name="Flowchart: Magnetic Disk 1025">
                  <a:extLst>
                    <a:ext uri="{FF2B5EF4-FFF2-40B4-BE49-F238E27FC236}">
                      <a16:creationId xmlns:a16="http://schemas.microsoft.com/office/drawing/2014/main" id="{83F3D128-4504-3645-B77D-CDB2AF45D493}"/>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0" name="Curved Connector 1149">
                  <a:extLst>
                    <a:ext uri="{FF2B5EF4-FFF2-40B4-BE49-F238E27FC236}">
                      <a16:creationId xmlns:a16="http://schemas.microsoft.com/office/drawing/2014/main" id="{2B958CF4-A3D3-3145-A1E0-60F13CAA1151}"/>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1118" name="Parallelogram 1117">
              <a:extLst>
                <a:ext uri="{FF2B5EF4-FFF2-40B4-BE49-F238E27FC236}">
                  <a16:creationId xmlns:a16="http://schemas.microsoft.com/office/drawing/2014/main" id="{5B4D1BBC-95A9-804E-8DF3-DC2151E680C7}"/>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9" name="Cube 1118">
              <a:extLst>
                <a:ext uri="{FF2B5EF4-FFF2-40B4-BE49-F238E27FC236}">
                  <a16:creationId xmlns:a16="http://schemas.microsoft.com/office/drawing/2014/main" id="{1A6421B9-4FBE-4C42-B0B2-DF6D11C67CFC}"/>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Cube 1119">
              <a:extLst>
                <a:ext uri="{FF2B5EF4-FFF2-40B4-BE49-F238E27FC236}">
                  <a16:creationId xmlns:a16="http://schemas.microsoft.com/office/drawing/2014/main" id="{FD4BC430-C600-E74D-A486-692680A4E6A2}"/>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1" name="Flowchart: Magnetic Disk 997">
              <a:extLst>
                <a:ext uri="{FF2B5EF4-FFF2-40B4-BE49-F238E27FC236}">
                  <a16:creationId xmlns:a16="http://schemas.microsoft.com/office/drawing/2014/main" id="{9BCBC67F-A207-964E-A82E-077236406781}"/>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Flowchart: Magnetic Disk 998">
              <a:extLst>
                <a:ext uri="{FF2B5EF4-FFF2-40B4-BE49-F238E27FC236}">
                  <a16:creationId xmlns:a16="http://schemas.microsoft.com/office/drawing/2014/main" id="{CD768788-1228-0C4B-A785-35C8509CF9A4}"/>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Flowchart: Magnetic Disk 999">
              <a:extLst>
                <a:ext uri="{FF2B5EF4-FFF2-40B4-BE49-F238E27FC236}">
                  <a16:creationId xmlns:a16="http://schemas.microsoft.com/office/drawing/2014/main" id="{75385197-0358-2E45-A47C-65454BC13A4E}"/>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4" name="Straight Connector 1123">
              <a:extLst>
                <a:ext uri="{FF2B5EF4-FFF2-40B4-BE49-F238E27FC236}">
                  <a16:creationId xmlns:a16="http://schemas.microsoft.com/office/drawing/2014/main" id="{FAD0DCDC-B482-D747-9DF8-5E406D865369}"/>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CA452F6A-154D-AD4D-B0C3-D25DFC60AFA8}"/>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126" name="Straight Connector 1125">
              <a:extLst>
                <a:ext uri="{FF2B5EF4-FFF2-40B4-BE49-F238E27FC236}">
                  <a16:creationId xmlns:a16="http://schemas.microsoft.com/office/drawing/2014/main" id="{3A2E2CD3-3164-3447-B78D-C0979DB9B883}"/>
                </a:ext>
              </a:extLst>
            </p:cNvPr>
            <p:cNvCxnSpPr>
              <a:stCxn id="1122"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127" name="Flowchart: Collate 1003">
              <a:extLst>
                <a:ext uri="{FF2B5EF4-FFF2-40B4-BE49-F238E27FC236}">
                  <a16:creationId xmlns:a16="http://schemas.microsoft.com/office/drawing/2014/main" id="{68AFE6A0-0A87-624A-AB50-4300DA4F2CF8}"/>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28" name="Straight Connector 1127">
              <a:extLst>
                <a:ext uri="{FF2B5EF4-FFF2-40B4-BE49-F238E27FC236}">
                  <a16:creationId xmlns:a16="http://schemas.microsoft.com/office/drawing/2014/main" id="{AD885E6D-5509-6145-BCE4-7616A8BA9E92}"/>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7C5099E8-7FF7-2F44-9FA0-EC9C01D4AC22}"/>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C8D0B63B-F73A-9C46-A0B1-27E893D43600}"/>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CE497A7-CA3B-7441-ADC3-2AE6A927D8EF}"/>
                </a:ext>
              </a:extLst>
            </p:cNvPr>
            <p:cNvCxnSpPr>
              <a:endCxn id="1121"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1D6E969D-A6ED-7440-9C3C-1F899C883BAB}"/>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1226" name="Rounded Rectangle 1225">
            <a:extLst>
              <a:ext uri="{FF2B5EF4-FFF2-40B4-BE49-F238E27FC236}">
                <a16:creationId xmlns:a16="http://schemas.microsoft.com/office/drawing/2014/main" id="{5490723D-A1CD-9549-8935-FD6C51F8E224}"/>
              </a:ext>
            </a:extLst>
          </p:cNvPr>
          <p:cNvSpPr/>
          <p:nvPr/>
        </p:nvSpPr>
        <p:spPr>
          <a:xfrm>
            <a:off x="8313643" y="4705081"/>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10</a:t>
            </a:r>
            <a:endParaRPr lang="en-US" sz="1400" dirty="0">
              <a:solidFill>
                <a:schemeClr val="bg1"/>
              </a:solidFill>
            </a:endParaRPr>
          </a:p>
        </p:txBody>
      </p:sp>
      <p:grpSp>
        <p:nvGrpSpPr>
          <p:cNvPr id="1227" name="Group 1226">
            <a:extLst>
              <a:ext uri="{FF2B5EF4-FFF2-40B4-BE49-F238E27FC236}">
                <a16:creationId xmlns:a16="http://schemas.microsoft.com/office/drawing/2014/main" id="{BC4366F7-9AFA-0B4A-8CAD-CAEBF9F4BDDD}"/>
              </a:ext>
            </a:extLst>
          </p:cNvPr>
          <p:cNvGrpSpPr/>
          <p:nvPr/>
        </p:nvGrpSpPr>
        <p:grpSpPr>
          <a:xfrm>
            <a:off x="9591665" y="5064031"/>
            <a:ext cx="957719" cy="1072958"/>
            <a:chOff x="3118981" y="565991"/>
            <a:chExt cx="6213695" cy="6120367"/>
          </a:xfrm>
        </p:grpSpPr>
        <p:grpSp>
          <p:nvGrpSpPr>
            <p:cNvPr id="1228" name="Group 1227">
              <a:extLst>
                <a:ext uri="{FF2B5EF4-FFF2-40B4-BE49-F238E27FC236}">
                  <a16:creationId xmlns:a16="http://schemas.microsoft.com/office/drawing/2014/main" id="{52F2AB3D-BBF7-864C-8435-40B847350F01}"/>
                </a:ext>
              </a:extLst>
            </p:cNvPr>
            <p:cNvGrpSpPr/>
            <p:nvPr/>
          </p:nvGrpSpPr>
          <p:grpSpPr>
            <a:xfrm>
              <a:off x="3326905" y="2230582"/>
              <a:ext cx="5359896" cy="4452415"/>
              <a:chOff x="2315522" y="307738"/>
              <a:chExt cx="6675935" cy="5724095"/>
            </a:xfrm>
          </p:grpSpPr>
          <p:grpSp>
            <p:nvGrpSpPr>
              <p:cNvPr id="1244" name="Group 1243">
                <a:extLst>
                  <a:ext uri="{FF2B5EF4-FFF2-40B4-BE49-F238E27FC236}">
                    <a16:creationId xmlns:a16="http://schemas.microsoft.com/office/drawing/2014/main" id="{C3C15A25-8D74-6146-A501-2FE58C362514}"/>
                  </a:ext>
                </a:extLst>
              </p:cNvPr>
              <p:cNvGrpSpPr/>
              <p:nvPr/>
            </p:nvGrpSpPr>
            <p:grpSpPr>
              <a:xfrm>
                <a:off x="2598820" y="1795724"/>
                <a:ext cx="6392637" cy="4015529"/>
                <a:chOff x="2598820" y="1795724"/>
                <a:chExt cx="6392637" cy="4015529"/>
              </a:xfrm>
            </p:grpSpPr>
            <p:grpSp>
              <p:nvGrpSpPr>
                <p:cNvPr id="1262" name="Group 1261">
                  <a:extLst>
                    <a:ext uri="{FF2B5EF4-FFF2-40B4-BE49-F238E27FC236}">
                      <a16:creationId xmlns:a16="http://schemas.microsoft.com/office/drawing/2014/main" id="{4D762BD5-A24E-CF46-B99E-03EA578D036E}"/>
                    </a:ext>
                  </a:extLst>
                </p:cNvPr>
                <p:cNvGrpSpPr/>
                <p:nvPr/>
              </p:nvGrpSpPr>
              <p:grpSpPr>
                <a:xfrm>
                  <a:off x="2598820" y="2636148"/>
                  <a:ext cx="6392637" cy="3175105"/>
                  <a:chOff x="2598820" y="2636148"/>
                  <a:chExt cx="6392637" cy="3175105"/>
                </a:xfrm>
              </p:grpSpPr>
              <p:sp>
                <p:nvSpPr>
                  <p:cNvPr id="1266" name="Parallelogram 1265">
                    <a:extLst>
                      <a:ext uri="{FF2B5EF4-FFF2-40B4-BE49-F238E27FC236}">
                        <a16:creationId xmlns:a16="http://schemas.microsoft.com/office/drawing/2014/main" id="{575B29B0-838D-E143-894F-C32A7197B147}"/>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Can 1266">
                    <a:extLst>
                      <a:ext uri="{FF2B5EF4-FFF2-40B4-BE49-F238E27FC236}">
                        <a16:creationId xmlns:a16="http://schemas.microsoft.com/office/drawing/2014/main" id="{9089AF4E-C7FB-F144-BA4A-8899BCE50364}"/>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Cube 1267">
                    <a:extLst>
                      <a:ext uri="{FF2B5EF4-FFF2-40B4-BE49-F238E27FC236}">
                        <a16:creationId xmlns:a16="http://schemas.microsoft.com/office/drawing/2014/main" id="{91E3415F-E683-EE41-B488-CA9049EF30FF}"/>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Can 1268">
                    <a:extLst>
                      <a:ext uri="{FF2B5EF4-FFF2-40B4-BE49-F238E27FC236}">
                        <a16:creationId xmlns:a16="http://schemas.microsoft.com/office/drawing/2014/main" id="{6BC39F1A-FC0A-FA47-A109-2B39FD67EBFE}"/>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Cube 1269">
                    <a:extLst>
                      <a:ext uri="{FF2B5EF4-FFF2-40B4-BE49-F238E27FC236}">
                        <a16:creationId xmlns:a16="http://schemas.microsoft.com/office/drawing/2014/main" id="{3FD2F74F-5305-F64B-85C3-AB818A49F2FC}"/>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Can 1270">
                    <a:extLst>
                      <a:ext uri="{FF2B5EF4-FFF2-40B4-BE49-F238E27FC236}">
                        <a16:creationId xmlns:a16="http://schemas.microsoft.com/office/drawing/2014/main" id="{5FD47507-83D5-5F47-8D50-4D202F1572A6}"/>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Can 1271">
                    <a:extLst>
                      <a:ext uri="{FF2B5EF4-FFF2-40B4-BE49-F238E27FC236}">
                        <a16:creationId xmlns:a16="http://schemas.microsoft.com/office/drawing/2014/main" id="{6C5A1A03-44FB-0840-8A15-E7D85CCD2C2A}"/>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Can 1272">
                    <a:extLst>
                      <a:ext uri="{FF2B5EF4-FFF2-40B4-BE49-F238E27FC236}">
                        <a16:creationId xmlns:a16="http://schemas.microsoft.com/office/drawing/2014/main" id="{AC78822D-3C69-D74F-A014-9BBB30A5A3CD}"/>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4" name="Straight Connector 1273">
                    <a:extLst>
                      <a:ext uri="{FF2B5EF4-FFF2-40B4-BE49-F238E27FC236}">
                        <a16:creationId xmlns:a16="http://schemas.microsoft.com/office/drawing/2014/main" id="{CC79B5BB-E168-2B44-A58A-7B4FDA7B6F03}"/>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00B21B84-9BCF-064F-9A59-0FBFC275F5D7}"/>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C42EA2E-078D-9147-A9A0-02AC7E63288F}"/>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CB2360C4-799F-5A46-ABD8-1186812C9E94}"/>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31229840-BBD3-914C-ABBA-5FDBD779FFB9}"/>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6581E4A8-44C3-ED4C-A6CA-1BCA2C8EA1B0}"/>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4EAD0529-2507-2240-92AA-EB8A24B6CFDA}"/>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D9BCD9D0-A91E-7841-805E-42CACFFB655D}"/>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4302E321-F911-564E-9C55-385296DA2E8B}"/>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F56CC280-76C9-644E-A116-6BD6A7C12F71}"/>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E8A47B75-CC93-CB4D-91C7-C4BB67D1D87A}"/>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5BAE6263-276F-4B4A-958F-030844889DF6}"/>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7DDF625F-5A5E-CF4F-AEE8-83BB416F763B}"/>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4E0A3AF6-6ABA-204C-B671-B4B29706B259}"/>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38EE3432-9D0D-D643-8021-430D385ABDC3}"/>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1289" name="Can 1288">
                    <a:extLst>
                      <a:ext uri="{FF2B5EF4-FFF2-40B4-BE49-F238E27FC236}">
                        <a16:creationId xmlns:a16="http://schemas.microsoft.com/office/drawing/2014/main" id="{B9240E05-54D1-4B40-A598-F8CCE0A5678B}"/>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0" name="Group 1289">
                    <a:extLst>
                      <a:ext uri="{FF2B5EF4-FFF2-40B4-BE49-F238E27FC236}">
                        <a16:creationId xmlns:a16="http://schemas.microsoft.com/office/drawing/2014/main" id="{2573D5E2-70BB-F04D-B49C-8D3B5DB17AD1}"/>
                      </a:ext>
                    </a:extLst>
                  </p:cNvPr>
                  <p:cNvGrpSpPr/>
                  <p:nvPr/>
                </p:nvGrpSpPr>
                <p:grpSpPr>
                  <a:xfrm>
                    <a:off x="7241307" y="3477617"/>
                    <a:ext cx="1750150" cy="1990941"/>
                    <a:chOff x="7435633" y="3646937"/>
                    <a:chExt cx="1485343" cy="1694385"/>
                  </a:xfrm>
                </p:grpSpPr>
                <p:cxnSp>
                  <p:nvCxnSpPr>
                    <p:cNvPr id="1335" name="Straight Connector 1334">
                      <a:extLst>
                        <a:ext uri="{FF2B5EF4-FFF2-40B4-BE49-F238E27FC236}">
                          <a16:creationId xmlns:a16="http://schemas.microsoft.com/office/drawing/2014/main" id="{47B78704-3B18-A848-A341-B48268E4799C}"/>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BC2D88D7-3574-B84A-A9F8-D28F6E638578}"/>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291" name="Oval 1290">
                    <a:extLst>
                      <a:ext uri="{FF2B5EF4-FFF2-40B4-BE49-F238E27FC236}">
                        <a16:creationId xmlns:a16="http://schemas.microsoft.com/office/drawing/2014/main" id="{AAA0C2BB-0C66-3C49-9076-18D7C40735A0}"/>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2" name="Group 1291">
                    <a:extLst>
                      <a:ext uri="{FF2B5EF4-FFF2-40B4-BE49-F238E27FC236}">
                        <a16:creationId xmlns:a16="http://schemas.microsoft.com/office/drawing/2014/main" id="{2D26A601-3746-6341-B882-C071FC071D6C}"/>
                      </a:ext>
                    </a:extLst>
                  </p:cNvPr>
                  <p:cNvGrpSpPr/>
                  <p:nvPr/>
                </p:nvGrpSpPr>
                <p:grpSpPr>
                  <a:xfrm rot="150953">
                    <a:off x="6068678" y="5444199"/>
                    <a:ext cx="1224219" cy="45719"/>
                    <a:chOff x="7435633" y="3646937"/>
                    <a:chExt cx="1485343" cy="1694385"/>
                  </a:xfrm>
                </p:grpSpPr>
                <p:cxnSp>
                  <p:nvCxnSpPr>
                    <p:cNvPr id="1333" name="Straight Connector 1332">
                      <a:extLst>
                        <a:ext uri="{FF2B5EF4-FFF2-40B4-BE49-F238E27FC236}">
                          <a16:creationId xmlns:a16="http://schemas.microsoft.com/office/drawing/2014/main" id="{70698CC5-BD09-014E-ACAB-2E2D4B3377AB}"/>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E7EE1A81-5EAC-EE42-9D29-5B151210683B}"/>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293" name="Rectangle 1292">
                    <a:extLst>
                      <a:ext uri="{FF2B5EF4-FFF2-40B4-BE49-F238E27FC236}">
                        <a16:creationId xmlns:a16="http://schemas.microsoft.com/office/drawing/2014/main" id="{ADD2DAB9-3F12-D44A-931A-CAEB602EC7AD}"/>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Oval 1293">
                    <a:extLst>
                      <a:ext uri="{FF2B5EF4-FFF2-40B4-BE49-F238E27FC236}">
                        <a16:creationId xmlns:a16="http://schemas.microsoft.com/office/drawing/2014/main" id="{3D8BFEEB-C915-724E-9569-D13DBC88AC1B}"/>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5" name="Group 1294">
                    <a:extLst>
                      <a:ext uri="{FF2B5EF4-FFF2-40B4-BE49-F238E27FC236}">
                        <a16:creationId xmlns:a16="http://schemas.microsoft.com/office/drawing/2014/main" id="{C084D957-E907-A242-984C-BC367860796F}"/>
                      </a:ext>
                    </a:extLst>
                  </p:cNvPr>
                  <p:cNvGrpSpPr/>
                  <p:nvPr/>
                </p:nvGrpSpPr>
                <p:grpSpPr>
                  <a:xfrm rot="150953">
                    <a:off x="3885797" y="4044667"/>
                    <a:ext cx="482800" cy="517875"/>
                    <a:chOff x="7435633" y="3646937"/>
                    <a:chExt cx="1485343" cy="1694385"/>
                  </a:xfrm>
                </p:grpSpPr>
                <p:cxnSp>
                  <p:nvCxnSpPr>
                    <p:cNvPr id="1331" name="Straight Connector 1330">
                      <a:extLst>
                        <a:ext uri="{FF2B5EF4-FFF2-40B4-BE49-F238E27FC236}">
                          <a16:creationId xmlns:a16="http://schemas.microsoft.com/office/drawing/2014/main" id="{A80C2573-C21E-0E4A-9865-BB010BAAEDF1}"/>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AE3F2A6E-06D8-CD45-BD09-2FC8D2C1A9D8}"/>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296" name="Rectangle 1295">
                    <a:extLst>
                      <a:ext uri="{FF2B5EF4-FFF2-40B4-BE49-F238E27FC236}">
                        <a16:creationId xmlns:a16="http://schemas.microsoft.com/office/drawing/2014/main" id="{06E9F3D8-1205-3844-ACB1-58E399D1AEE6}"/>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7" name="Group 1296">
                    <a:extLst>
                      <a:ext uri="{FF2B5EF4-FFF2-40B4-BE49-F238E27FC236}">
                        <a16:creationId xmlns:a16="http://schemas.microsoft.com/office/drawing/2014/main" id="{4143A8A3-7637-D646-94F2-20029FFB25D7}"/>
                      </a:ext>
                    </a:extLst>
                  </p:cNvPr>
                  <p:cNvGrpSpPr/>
                  <p:nvPr/>
                </p:nvGrpSpPr>
                <p:grpSpPr>
                  <a:xfrm>
                    <a:off x="4716119" y="2636148"/>
                    <a:ext cx="509569" cy="554476"/>
                    <a:chOff x="7435633" y="3646937"/>
                    <a:chExt cx="1485343" cy="1694385"/>
                  </a:xfrm>
                </p:grpSpPr>
                <p:cxnSp>
                  <p:nvCxnSpPr>
                    <p:cNvPr id="1329" name="Straight Connector 1328">
                      <a:extLst>
                        <a:ext uri="{FF2B5EF4-FFF2-40B4-BE49-F238E27FC236}">
                          <a16:creationId xmlns:a16="http://schemas.microsoft.com/office/drawing/2014/main" id="{5CBF7F6C-F30A-4247-A851-AD495C666B6E}"/>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A7944BAB-3CCE-3D46-AEDD-653DB4F76FB6}"/>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98" name="Group 1297">
                    <a:extLst>
                      <a:ext uri="{FF2B5EF4-FFF2-40B4-BE49-F238E27FC236}">
                        <a16:creationId xmlns:a16="http://schemas.microsoft.com/office/drawing/2014/main" id="{F3966E74-B086-AA4D-8270-9D8F503F7E30}"/>
                      </a:ext>
                    </a:extLst>
                  </p:cNvPr>
                  <p:cNvGrpSpPr/>
                  <p:nvPr/>
                </p:nvGrpSpPr>
                <p:grpSpPr>
                  <a:xfrm rot="3607324" flipH="1">
                    <a:off x="7307979" y="2539376"/>
                    <a:ext cx="187666" cy="768882"/>
                    <a:chOff x="7435633" y="3646937"/>
                    <a:chExt cx="1485343" cy="1694385"/>
                  </a:xfrm>
                </p:grpSpPr>
                <p:cxnSp>
                  <p:nvCxnSpPr>
                    <p:cNvPr id="1327" name="Straight Connector 1326">
                      <a:extLst>
                        <a:ext uri="{FF2B5EF4-FFF2-40B4-BE49-F238E27FC236}">
                          <a16:creationId xmlns:a16="http://schemas.microsoft.com/office/drawing/2014/main" id="{E872F2A1-C611-E64B-9D68-DD4F9DD8D44C}"/>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0EE93BD8-A8F2-6C44-AC7D-ABC2527F61EB}"/>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299" name="Can 1298">
                    <a:extLst>
                      <a:ext uri="{FF2B5EF4-FFF2-40B4-BE49-F238E27FC236}">
                        <a16:creationId xmlns:a16="http://schemas.microsoft.com/office/drawing/2014/main" id="{10796171-63A2-E14B-8DDD-FB118164A240}"/>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0" name="Group 1299">
                    <a:extLst>
                      <a:ext uri="{FF2B5EF4-FFF2-40B4-BE49-F238E27FC236}">
                        <a16:creationId xmlns:a16="http://schemas.microsoft.com/office/drawing/2014/main" id="{A83CBF9C-65B8-CB4B-A93F-27CA98BA44EB}"/>
                      </a:ext>
                    </a:extLst>
                  </p:cNvPr>
                  <p:cNvGrpSpPr/>
                  <p:nvPr/>
                </p:nvGrpSpPr>
                <p:grpSpPr>
                  <a:xfrm rot="3607324" flipH="1">
                    <a:off x="6937595" y="3276662"/>
                    <a:ext cx="45719" cy="248746"/>
                    <a:chOff x="7435633" y="3646937"/>
                    <a:chExt cx="1485343" cy="1694385"/>
                  </a:xfrm>
                </p:grpSpPr>
                <p:cxnSp>
                  <p:nvCxnSpPr>
                    <p:cNvPr id="1325" name="Straight Connector 1324">
                      <a:extLst>
                        <a:ext uri="{FF2B5EF4-FFF2-40B4-BE49-F238E27FC236}">
                          <a16:creationId xmlns:a16="http://schemas.microsoft.com/office/drawing/2014/main" id="{0F83D9E4-D36D-EF42-AA5F-54D299A356D7}"/>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2D31F561-7940-5347-B9A8-DC743A09411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301" name="Group 1300">
                    <a:extLst>
                      <a:ext uri="{FF2B5EF4-FFF2-40B4-BE49-F238E27FC236}">
                        <a16:creationId xmlns:a16="http://schemas.microsoft.com/office/drawing/2014/main" id="{6AA7566E-6A43-7246-BB1D-C3FE5349D4EE}"/>
                      </a:ext>
                    </a:extLst>
                  </p:cNvPr>
                  <p:cNvGrpSpPr/>
                  <p:nvPr/>
                </p:nvGrpSpPr>
                <p:grpSpPr>
                  <a:xfrm rot="7499749" flipH="1">
                    <a:off x="6359724" y="3611827"/>
                    <a:ext cx="110678" cy="130658"/>
                    <a:chOff x="7435633" y="3646937"/>
                    <a:chExt cx="1485343" cy="1694385"/>
                  </a:xfrm>
                </p:grpSpPr>
                <p:cxnSp>
                  <p:nvCxnSpPr>
                    <p:cNvPr id="1323" name="Straight Connector 1322">
                      <a:extLst>
                        <a:ext uri="{FF2B5EF4-FFF2-40B4-BE49-F238E27FC236}">
                          <a16:creationId xmlns:a16="http://schemas.microsoft.com/office/drawing/2014/main" id="{DDB35204-E3FF-F74B-8D56-7783F903D08C}"/>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DDC5B3C9-F0D0-3C41-9A0F-25AEF8FDF72F}"/>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302" name="Group 1301">
                    <a:extLst>
                      <a:ext uri="{FF2B5EF4-FFF2-40B4-BE49-F238E27FC236}">
                        <a16:creationId xmlns:a16="http://schemas.microsoft.com/office/drawing/2014/main" id="{98F3E737-52D1-7441-AD8A-04DF45E88463}"/>
                      </a:ext>
                    </a:extLst>
                  </p:cNvPr>
                  <p:cNvGrpSpPr/>
                  <p:nvPr/>
                </p:nvGrpSpPr>
                <p:grpSpPr>
                  <a:xfrm rot="7855886" flipH="1">
                    <a:off x="5279991" y="3339359"/>
                    <a:ext cx="739670" cy="845947"/>
                    <a:chOff x="7435633" y="3646937"/>
                    <a:chExt cx="1485343" cy="1694385"/>
                  </a:xfrm>
                </p:grpSpPr>
                <p:cxnSp>
                  <p:nvCxnSpPr>
                    <p:cNvPr id="1321" name="Straight Connector 1320">
                      <a:extLst>
                        <a:ext uri="{FF2B5EF4-FFF2-40B4-BE49-F238E27FC236}">
                          <a16:creationId xmlns:a16="http://schemas.microsoft.com/office/drawing/2014/main" id="{EF09949A-0A11-FE40-A737-4184CBEC6A1A}"/>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B627C4EC-5B55-6847-8B97-024B69AC5546}"/>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303" name="Group 1302">
                    <a:extLst>
                      <a:ext uri="{FF2B5EF4-FFF2-40B4-BE49-F238E27FC236}">
                        <a16:creationId xmlns:a16="http://schemas.microsoft.com/office/drawing/2014/main" id="{4A3808A7-55D8-594E-893A-9595E8EB76C2}"/>
                      </a:ext>
                    </a:extLst>
                  </p:cNvPr>
                  <p:cNvGrpSpPr/>
                  <p:nvPr/>
                </p:nvGrpSpPr>
                <p:grpSpPr>
                  <a:xfrm rot="7855886" flipH="1">
                    <a:off x="4244802" y="4092236"/>
                    <a:ext cx="1021120" cy="80122"/>
                    <a:chOff x="7435633" y="3646937"/>
                    <a:chExt cx="1485343" cy="1694385"/>
                  </a:xfrm>
                </p:grpSpPr>
                <p:cxnSp>
                  <p:nvCxnSpPr>
                    <p:cNvPr id="1319" name="Straight Connector 1318">
                      <a:extLst>
                        <a:ext uri="{FF2B5EF4-FFF2-40B4-BE49-F238E27FC236}">
                          <a16:creationId xmlns:a16="http://schemas.microsoft.com/office/drawing/2014/main" id="{0978E6CB-7752-1344-91EA-489D1A3AF3E4}"/>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2A37B45E-64F0-3F4A-BED8-6DA9A746EBD2}"/>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304" name="Group 1303">
                    <a:extLst>
                      <a:ext uri="{FF2B5EF4-FFF2-40B4-BE49-F238E27FC236}">
                        <a16:creationId xmlns:a16="http://schemas.microsoft.com/office/drawing/2014/main" id="{2AF27001-8E03-0A48-AACD-B0238A794E39}"/>
                      </a:ext>
                    </a:extLst>
                  </p:cNvPr>
                  <p:cNvGrpSpPr/>
                  <p:nvPr/>
                </p:nvGrpSpPr>
                <p:grpSpPr>
                  <a:xfrm rot="478164">
                    <a:off x="4319540" y="4982230"/>
                    <a:ext cx="967347" cy="139421"/>
                    <a:chOff x="7435633" y="3646937"/>
                    <a:chExt cx="1485343" cy="1694385"/>
                  </a:xfrm>
                </p:grpSpPr>
                <p:cxnSp>
                  <p:nvCxnSpPr>
                    <p:cNvPr id="1317" name="Straight Connector 1316">
                      <a:extLst>
                        <a:ext uri="{FF2B5EF4-FFF2-40B4-BE49-F238E27FC236}">
                          <a16:creationId xmlns:a16="http://schemas.microsoft.com/office/drawing/2014/main" id="{093AFC5F-5112-8042-BEF0-625BCFC7B0BA}"/>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CA0BDB55-293D-0A4B-AF2E-AF549D8E93F9}"/>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305" name="Rectangle 1304">
                    <a:extLst>
                      <a:ext uri="{FF2B5EF4-FFF2-40B4-BE49-F238E27FC236}">
                        <a16:creationId xmlns:a16="http://schemas.microsoft.com/office/drawing/2014/main" id="{6425D06E-1CD2-5F4D-BE82-C38F98155546}"/>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Rounded Rectangle 1305">
                    <a:extLst>
                      <a:ext uri="{FF2B5EF4-FFF2-40B4-BE49-F238E27FC236}">
                        <a16:creationId xmlns:a16="http://schemas.microsoft.com/office/drawing/2014/main" id="{4CD05218-A472-7643-B8C0-00CA71903817}"/>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L-Shape 1306">
                    <a:extLst>
                      <a:ext uri="{FF2B5EF4-FFF2-40B4-BE49-F238E27FC236}">
                        <a16:creationId xmlns:a16="http://schemas.microsoft.com/office/drawing/2014/main" id="{0BE8799C-322F-2843-91C3-742A67E70E29}"/>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Freeform 1307">
                    <a:extLst>
                      <a:ext uri="{FF2B5EF4-FFF2-40B4-BE49-F238E27FC236}">
                        <a16:creationId xmlns:a16="http://schemas.microsoft.com/office/drawing/2014/main" id="{5CBA246D-9716-4D43-8A85-5835F773DFF6}"/>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Freeform 1308">
                    <a:extLst>
                      <a:ext uri="{FF2B5EF4-FFF2-40B4-BE49-F238E27FC236}">
                        <a16:creationId xmlns:a16="http://schemas.microsoft.com/office/drawing/2014/main" id="{4BD27790-C582-2745-BCB7-36E925C4A29F}"/>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0" name="Rectangle 1309">
                    <a:extLst>
                      <a:ext uri="{FF2B5EF4-FFF2-40B4-BE49-F238E27FC236}">
                        <a16:creationId xmlns:a16="http://schemas.microsoft.com/office/drawing/2014/main" id="{361C7A99-0872-194C-982E-456417962ABF}"/>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0D9B5F0D-23B7-824C-804C-30AF44630369}"/>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Rectangle 1311">
                    <a:extLst>
                      <a:ext uri="{FF2B5EF4-FFF2-40B4-BE49-F238E27FC236}">
                        <a16:creationId xmlns:a16="http://schemas.microsoft.com/office/drawing/2014/main" id="{65A4E185-B61F-5A41-80D2-61065160A0B8}"/>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Flowchart: Collate 748">
                    <a:extLst>
                      <a:ext uri="{FF2B5EF4-FFF2-40B4-BE49-F238E27FC236}">
                        <a16:creationId xmlns:a16="http://schemas.microsoft.com/office/drawing/2014/main" id="{D3F29129-BF00-8D49-BEEC-83BA65A53FFB}"/>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4" name="Flowchart: Collate 749">
                    <a:extLst>
                      <a:ext uri="{FF2B5EF4-FFF2-40B4-BE49-F238E27FC236}">
                        <a16:creationId xmlns:a16="http://schemas.microsoft.com/office/drawing/2014/main" id="{F555397B-7003-9846-ACA9-C12924F87FFC}"/>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5" name="Flowchart: Collate 750">
                    <a:extLst>
                      <a:ext uri="{FF2B5EF4-FFF2-40B4-BE49-F238E27FC236}">
                        <a16:creationId xmlns:a16="http://schemas.microsoft.com/office/drawing/2014/main" id="{907A9425-6B1F-C643-9786-784718E2844D}"/>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6" name="Rounded Rectangle 1315">
                    <a:extLst>
                      <a:ext uri="{FF2B5EF4-FFF2-40B4-BE49-F238E27FC236}">
                        <a16:creationId xmlns:a16="http://schemas.microsoft.com/office/drawing/2014/main" id="{74B45C5C-4393-1D40-A47E-7512F273AA2F}"/>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3" name="Group 1262">
                  <a:extLst>
                    <a:ext uri="{FF2B5EF4-FFF2-40B4-BE49-F238E27FC236}">
                      <a16:creationId xmlns:a16="http://schemas.microsoft.com/office/drawing/2014/main" id="{7357E7D8-AC8F-A347-A9AE-BA19A689A677}"/>
                    </a:ext>
                  </a:extLst>
                </p:cNvPr>
                <p:cNvGrpSpPr/>
                <p:nvPr/>
              </p:nvGrpSpPr>
              <p:grpSpPr>
                <a:xfrm rot="2804651">
                  <a:off x="5583142" y="1734757"/>
                  <a:ext cx="1720047" cy="1841982"/>
                  <a:chOff x="7435633" y="3646937"/>
                  <a:chExt cx="1485343" cy="1694385"/>
                </a:xfrm>
              </p:grpSpPr>
              <p:cxnSp>
                <p:nvCxnSpPr>
                  <p:cNvPr id="1264" name="Straight Connector 1263">
                    <a:extLst>
                      <a:ext uri="{FF2B5EF4-FFF2-40B4-BE49-F238E27FC236}">
                        <a16:creationId xmlns:a16="http://schemas.microsoft.com/office/drawing/2014/main" id="{C83CE797-421B-234B-99B3-6368DEB9C55B}"/>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9545FAAA-2A25-134A-A603-2B3AD022494B}"/>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245" name="Straight Connector 1244">
                <a:extLst>
                  <a:ext uri="{FF2B5EF4-FFF2-40B4-BE49-F238E27FC236}">
                    <a16:creationId xmlns:a16="http://schemas.microsoft.com/office/drawing/2014/main" id="{26144340-1543-7B4C-824B-964139CBEC9E}"/>
                  </a:ext>
                </a:extLst>
              </p:cNvPr>
              <p:cNvCxnSpPr>
                <a:stCxn id="1313"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ABCD6BCD-E5DA-6340-AB28-2D56FDC7FF3B}"/>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90FBCC74-9F98-4147-A8FB-73C86020E472}"/>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E756710E-ECCD-204B-B115-65606FFFE855}"/>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552DBE94-7282-AD40-8F80-22E1237D5F93}"/>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429005AB-B2A7-964C-B392-13DBB23C83D6}"/>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251" name="Parallelogram 1250">
                <a:extLst>
                  <a:ext uri="{FF2B5EF4-FFF2-40B4-BE49-F238E27FC236}">
                    <a16:creationId xmlns:a16="http://schemas.microsoft.com/office/drawing/2014/main" id="{59918A2E-E25A-3542-BEC7-39E85456C9B9}"/>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Can 1251">
                <a:extLst>
                  <a:ext uri="{FF2B5EF4-FFF2-40B4-BE49-F238E27FC236}">
                    <a16:creationId xmlns:a16="http://schemas.microsoft.com/office/drawing/2014/main" id="{152AF602-14D0-2346-8BEC-E1B426592492}"/>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Can 1252">
                <a:extLst>
                  <a:ext uri="{FF2B5EF4-FFF2-40B4-BE49-F238E27FC236}">
                    <a16:creationId xmlns:a16="http://schemas.microsoft.com/office/drawing/2014/main" id="{D937CF82-0932-2E44-9AD6-F3C1AAA72D6F}"/>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Can 1253">
                <a:extLst>
                  <a:ext uri="{FF2B5EF4-FFF2-40B4-BE49-F238E27FC236}">
                    <a16:creationId xmlns:a16="http://schemas.microsoft.com/office/drawing/2014/main" id="{B77FC33E-853A-FC4E-9030-3C1F870E021A}"/>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Cube 1254">
                <a:extLst>
                  <a:ext uri="{FF2B5EF4-FFF2-40B4-BE49-F238E27FC236}">
                    <a16:creationId xmlns:a16="http://schemas.microsoft.com/office/drawing/2014/main" id="{C22C755C-1BED-B24F-8211-4DBCAAF941BC}"/>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F6E2F3F2-DE22-F848-BBEE-71ED0D126EAF}"/>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7" name="Straight Connector 1256">
                <a:extLst>
                  <a:ext uri="{FF2B5EF4-FFF2-40B4-BE49-F238E27FC236}">
                    <a16:creationId xmlns:a16="http://schemas.microsoft.com/office/drawing/2014/main" id="{2688C4C7-A045-F244-8EBC-7CC61AF4F3F7}"/>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1258" name="Group 1257">
                <a:extLst>
                  <a:ext uri="{FF2B5EF4-FFF2-40B4-BE49-F238E27FC236}">
                    <a16:creationId xmlns:a16="http://schemas.microsoft.com/office/drawing/2014/main" id="{62510E54-1DA7-1347-80FA-2AC6C30E6837}"/>
                  </a:ext>
                </a:extLst>
              </p:cNvPr>
              <p:cNvGrpSpPr/>
              <p:nvPr/>
            </p:nvGrpSpPr>
            <p:grpSpPr>
              <a:xfrm>
                <a:off x="5797974" y="1770943"/>
                <a:ext cx="368273" cy="3350412"/>
                <a:chOff x="9803247" y="1274622"/>
                <a:chExt cx="368273" cy="3350412"/>
              </a:xfrm>
            </p:grpSpPr>
            <p:sp>
              <p:nvSpPr>
                <p:cNvPr id="1259" name="Flowchart: Magnetic Disk 694">
                  <a:extLst>
                    <a:ext uri="{FF2B5EF4-FFF2-40B4-BE49-F238E27FC236}">
                      <a16:creationId xmlns:a16="http://schemas.microsoft.com/office/drawing/2014/main" id="{51335E4F-97CC-D642-9906-A9EBA6E84299}"/>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Flowchart: Magnetic Disk 695">
                  <a:extLst>
                    <a:ext uri="{FF2B5EF4-FFF2-40B4-BE49-F238E27FC236}">
                      <a16:creationId xmlns:a16="http://schemas.microsoft.com/office/drawing/2014/main" id="{62F4062F-902D-D842-B2DC-309F91703C66}"/>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1" name="Curved Connector 1260">
                  <a:extLst>
                    <a:ext uri="{FF2B5EF4-FFF2-40B4-BE49-F238E27FC236}">
                      <a16:creationId xmlns:a16="http://schemas.microsoft.com/office/drawing/2014/main" id="{9284FAAA-AAC4-6E48-8402-E0D5329223B6}"/>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1229" name="Parallelogram 1228">
              <a:extLst>
                <a:ext uri="{FF2B5EF4-FFF2-40B4-BE49-F238E27FC236}">
                  <a16:creationId xmlns:a16="http://schemas.microsoft.com/office/drawing/2014/main" id="{55BEF099-DD1C-CB44-A8B8-EC49489854C3}"/>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Cube 1229">
              <a:extLst>
                <a:ext uri="{FF2B5EF4-FFF2-40B4-BE49-F238E27FC236}">
                  <a16:creationId xmlns:a16="http://schemas.microsoft.com/office/drawing/2014/main" id="{DE2954A8-5670-3F4C-A8CA-5C238FC0539D}"/>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Cube 1230">
              <a:extLst>
                <a:ext uri="{FF2B5EF4-FFF2-40B4-BE49-F238E27FC236}">
                  <a16:creationId xmlns:a16="http://schemas.microsoft.com/office/drawing/2014/main" id="{2C404901-8F17-1841-9105-CE3C6155DDDA}"/>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Flowchart: Magnetic Disk 667">
              <a:extLst>
                <a:ext uri="{FF2B5EF4-FFF2-40B4-BE49-F238E27FC236}">
                  <a16:creationId xmlns:a16="http://schemas.microsoft.com/office/drawing/2014/main" id="{C6D70E31-0E6B-6A49-9355-265434E215A4}"/>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Flowchart: Magnetic Disk 668">
              <a:extLst>
                <a:ext uri="{FF2B5EF4-FFF2-40B4-BE49-F238E27FC236}">
                  <a16:creationId xmlns:a16="http://schemas.microsoft.com/office/drawing/2014/main" id="{4E5D2E33-DD14-1941-8F5F-C63AA1A5B488}"/>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Flowchart: Magnetic Disk 669">
              <a:extLst>
                <a:ext uri="{FF2B5EF4-FFF2-40B4-BE49-F238E27FC236}">
                  <a16:creationId xmlns:a16="http://schemas.microsoft.com/office/drawing/2014/main" id="{B012AF4C-634A-9A48-BC6C-8FB7682F6B49}"/>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5" name="Straight Connector 1234">
              <a:extLst>
                <a:ext uri="{FF2B5EF4-FFF2-40B4-BE49-F238E27FC236}">
                  <a16:creationId xmlns:a16="http://schemas.microsoft.com/office/drawing/2014/main" id="{78FA261A-9A35-4D4D-B201-7FC76B8DBBD1}"/>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236" name="Straight Connector 1235">
              <a:extLst>
                <a:ext uri="{FF2B5EF4-FFF2-40B4-BE49-F238E27FC236}">
                  <a16:creationId xmlns:a16="http://schemas.microsoft.com/office/drawing/2014/main" id="{D1F79FA9-7AB5-2142-AA0E-4FA53C5938C0}"/>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49248752-DF35-EA40-A42B-EEDC083D6851}"/>
                </a:ext>
              </a:extLst>
            </p:cNvPr>
            <p:cNvCxnSpPr>
              <a:stCxn id="1233"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238" name="Flowchart: Collate 673">
              <a:extLst>
                <a:ext uri="{FF2B5EF4-FFF2-40B4-BE49-F238E27FC236}">
                  <a16:creationId xmlns:a16="http://schemas.microsoft.com/office/drawing/2014/main" id="{01615858-7EB8-B84D-8DC3-2222571F6D51}"/>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39" name="Straight Connector 1238">
              <a:extLst>
                <a:ext uri="{FF2B5EF4-FFF2-40B4-BE49-F238E27FC236}">
                  <a16:creationId xmlns:a16="http://schemas.microsoft.com/office/drawing/2014/main" id="{5CF40321-0A27-3443-B944-C0C2E3493CC8}"/>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240" name="Straight Connector 1239">
              <a:extLst>
                <a:ext uri="{FF2B5EF4-FFF2-40B4-BE49-F238E27FC236}">
                  <a16:creationId xmlns:a16="http://schemas.microsoft.com/office/drawing/2014/main" id="{421436D9-80DC-7B44-8F4B-7BBA48763F50}"/>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D6BE4088-BFEE-8241-B591-5D23C0BDAC9E}"/>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BFED938-1872-DB49-8B74-D204BFF104D2}"/>
                </a:ext>
              </a:extLst>
            </p:cNvPr>
            <p:cNvCxnSpPr>
              <a:endCxn id="1232"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DC5797D-16CF-EE43-844D-420D4698DAA4}"/>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1337" name="Rounded Rectangle 1336">
            <a:extLst>
              <a:ext uri="{FF2B5EF4-FFF2-40B4-BE49-F238E27FC236}">
                <a16:creationId xmlns:a16="http://schemas.microsoft.com/office/drawing/2014/main" id="{B98613A9-0674-4A40-9FE5-EF13A4456534}"/>
              </a:ext>
            </a:extLst>
          </p:cNvPr>
          <p:cNvSpPr/>
          <p:nvPr/>
        </p:nvSpPr>
        <p:spPr>
          <a:xfrm>
            <a:off x="9537557" y="4711348"/>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11</a:t>
            </a:r>
            <a:endParaRPr lang="en-US" sz="1400" dirty="0">
              <a:solidFill>
                <a:schemeClr val="bg1"/>
              </a:solidFill>
            </a:endParaRPr>
          </a:p>
        </p:txBody>
      </p:sp>
      <p:grpSp>
        <p:nvGrpSpPr>
          <p:cNvPr id="1338" name="Group 1337">
            <a:extLst>
              <a:ext uri="{FF2B5EF4-FFF2-40B4-BE49-F238E27FC236}">
                <a16:creationId xmlns:a16="http://schemas.microsoft.com/office/drawing/2014/main" id="{C47BD0C5-A89B-6045-980C-EA5B1A490A7F}"/>
              </a:ext>
            </a:extLst>
          </p:cNvPr>
          <p:cNvGrpSpPr/>
          <p:nvPr/>
        </p:nvGrpSpPr>
        <p:grpSpPr>
          <a:xfrm>
            <a:off x="10815579" y="5057764"/>
            <a:ext cx="957719" cy="1072958"/>
            <a:chOff x="3118981" y="565991"/>
            <a:chExt cx="6213695" cy="6120367"/>
          </a:xfrm>
        </p:grpSpPr>
        <p:grpSp>
          <p:nvGrpSpPr>
            <p:cNvPr id="1339" name="Group 1338">
              <a:extLst>
                <a:ext uri="{FF2B5EF4-FFF2-40B4-BE49-F238E27FC236}">
                  <a16:creationId xmlns:a16="http://schemas.microsoft.com/office/drawing/2014/main" id="{23DBC321-141B-F64E-A677-15E3D949B553}"/>
                </a:ext>
              </a:extLst>
            </p:cNvPr>
            <p:cNvGrpSpPr/>
            <p:nvPr/>
          </p:nvGrpSpPr>
          <p:grpSpPr>
            <a:xfrm>
              <a:off x="3326905" y="2230582"/>
              <a:ext cx="5359896" cy="4452415"/>
              <a:chOff x="2315522" y="307738"/>
              <a:chExt cx="6675935" cy="5724095"/>
            </a:xfrm>
          </p:grpSpPr>
          <p:grpSp>
            <p:nvGrpSpPr>
              <p:cNvPr id="1355" name="Group 1354">
                <a:extLst>
                  <a:ext uri="{FF2B5EF4-FFF2-40B4-BE49-F238E27FC236}">
                    <a16:creationId xmlns:a16="http://schemas.microsoft.com/office/drawing/2014/main" id="{EAC086B6-E7DC-8A4A-90A0-F0B66E393CED}"/>
                  </a:ext>
                </a:extLst>
              </p:cNvPr>
              <p:cNvGrpSpPr/>
              <p:nvPr/>
            </p:nvGrpSpPr>
            <p:grpSpPr>
              <a:xfrm>
                <a:off x="2598820" y="1795724"/>
                <a:ext cx="6392637" cy="4015529"/>
                <a:chOff x="2598820" y="1795724"/>
                <a:chExt cx="6392637" cy="4015529"/>
              </a:xfrm>
            </p:grpSpPr>
            <p:grpSp>
              <p:nvGrpSpPr>
                <p:cNvPr id="1373" name="Group 1372">
                  <a:extLst>
                    <a:ext uri="{FF2B5EF4-FFF2-40B4-BE49-F238E27FC236}">
                      <a16:creationId xmlns:a16="http://schemas.microsoft.com/office/drawing/2014/main" id="{F3A78A0C-A812-3B4E-B078-0042A2FA0A91}"/>
                    </a:ext>
                  </a:extLst>
                </p:cNvPr>
                <p:cNvGrpSpPr/>
                <p:nvPr/>
              </p:nvGrpSpPr>
              <p:grpSpPr>
                <a:xfrm>
                  <a:off x="2598820" y="2636148"/>
                  <a:ext cx="6392637" cy="3175105"/>
                  <a:chOff x="2598820" y="2636148"/>
                  <a:chExt cx="6392637" cy="3175105"/>
                </a:xfrm>
              </p:grpSpPr>
              <p:sp>
                <p:nvSpPr>
                  <p:cNvPr id="1377" name="Parallelogram 1376">
                    <a:extLst>
                      <a:ext uri="{FF2B5EF4-FFF2-40B4-BE49-F238E27FC236}">
                        <a16:creationId xmlns:a16="http://schemas.microsoft.com/office/drawing/2014/main" id="{42BBCD29-ABE5-1848-B0B4-EC55EC4C3E8E}"/>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Can 1377">
                    <a:extLst>
                      <a:ext uri="{FF2B5EF4-FFF2-40B4-BE49-F238E27FC236}">
                        <a16:creationId xmlns:a16="http://schemas.microsoft.com/office/drawing/2014/main" id="{1E8CBEBB-6625-DB40-9F42-1955FB745159}"/>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Cube 1378">
                    <a:extLst>
                      <a:ext uri="{FF2B5EF4-FFF2-40B4-BE49-F238E27FC236}">
                        <a16:creationId xmlns:a16="http://schemas.microsoft.com/office/drawing/2014/main" id="{1063832D-81DB-C343-86EA-5A7C6F917EA0}"/>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Can 1379">
                    <a:extLst>
                      <a:ext uri="{FF2B5EF4-FFF2-40B4-BE49-F238E27FC236}">
                        <a16:creationId xmlns:a16="http://schemas.microsoft.com/office/drawing/2014/main" id="{D1E3DC49-A1D1-3E49-B008-370A134F4224}"/>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Cube 1380">
                    <a:extLst>
                      <a:ext uri="{FF2B5EF4-FFF2-40B4-BE49-F238E27FC236}">
                        <a16:creationId xmlns:a16="http://schemas.microsoft.com/office/drawing/2014/main" id="{4C5E0C4F-83FC-B54D-8472-FCFFAD23A6E8}"/>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Can 1381">
                    <a:extLst>
                      <a:ext uri="{FF2B5EF4-FFF2-40B4-BE49-F238E27FC236}">
                        <a16:creationId xmlns:a16="http://schemas.microsoft.com/office/drawing/2014/main" id="{7997FD6F-EB8B-BE48-A573-90149CF4A955}"/>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Can 1382">
                    <a:extLst>
                      <a:ext uri="{FF2B5EF4-FFF2-40B4-BE49-F238E27FC236}">
                        <a16:creationId xmlns:a16="http://schemas.microsoft.com/office/drawing/2014/main" id="{A6C87BE2-60B4-2E4E-A724-33130606C44F}"/>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Can 1383">
                    <a:extLst>
                      <a:ext uri="{FF2B5EF4-FFF2-40B4-BE49-F238E27FC236}">
                        <a16:creationId xmlns:a16="http://schemas.microsoft.com/office/drawing/2014/main" id="{9E87ED27-C786-0E40-984D-064C406EEAB9}"/>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5" name="Straight Connector 1384">
                    <a:extLst>
                      <a:ext uri="{FF2B5EF4-FFF2-40B4-BE49-F238E27FC236}">
                        <a16:creationId xmlns:a16="http://schemas.microsoft.com/office/drawing/2014/main" id="{F08CEDF9-588B-8642-9C38-49847C9B5850}"/>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21B87D9B-DD84-014B-9242-0848A0D71CF0}"/>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A385AA78-DC77-D644-9281-961B9A420552}"/>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B33F77F9-55FF-E944-8C1C-351F0350BC56}"/>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F1A40CD6-FBDF-5448-96DE-B9559D0B90DF}"/>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713AC5B7-4766-354D-9265-4FE9C54C70CA}"/>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E65203DE-344B-4D42-83A3-034D29404FC4}"/>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3DE289D2-CA61-A243-8FEE-293C30209A37}"/>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1414BE82-9865-4646-8189-E6B40D1EBCB4}"/>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94" name="Straight Connector 1393">
                    <a:extLst>
                      <a:ext uri="{FF2B5EF4-FFF2-40B4-BE49-F238E27FC236}">
                        <a16:creationId xmlns:a16="http://schemas.microsoft.com/office/drawing/2014/main" id="{4AE00788-85EE-514C-9008-9460E73F72B3}"/>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95" name="Straight Connector 1394">
                    <a:extLst>
                      <a:ext uri="{FF2B5EF4-FFF2-40B4-BE49-F238E27FC236}">
                        <a16:creationId xmlns:a16="http://schemas.microsoft.com/office/drawing/2014/main" id="{630B92B2-4764-DB4A-8B0A-9A612DD842AE}"/>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396" name="Straight Connector 1395">
                    <a:extLst>
                      <a:ext uri="{FF2B5EF4-FFF2-40B4-BE49-F238E27FC236}">
                        <a16:creationId xmlns:a16="http://schemas.microsoft.com/office/drawing/2014/main" id="{0EC8B871-BF08-614F-8C20-3EA8CE248A24}"/>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1397" name="Straight Connector 1396">
                    <a:extLst>
                      <a:ext uri="{FF2B5EF4-FFF2-40B4-BE49-F238E27FC236}">
                        <a16:creationId xmlns:a16="http://schemas.microsoft.com/office/drawing/2014/main" id="{2B4FCC86-C1EC-C14C-92F8-420140AB34C9}"/>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8" name="Straight Connector 1397">
                    <a:extLst>
                      <a:ext uri="{FF2B5EF4-FFF2-40B4-BE49-F238E27FC236}">
                        <a16:creationId xmlns:a16="http://schemas.microsoft.com/office/drawing/2014/main" id="{A92A1B39-C24B-1D44-B8DC-C531ACA6EECF}"/>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9" name="Straight Connector 1398">
                    <a:extLst>
                      <a:ext uri="{FF2B5EF4-FFF2-40B4-BE49-F238E27FC236}">
                        <a16:creationId xmlns:a16="http://schemas.microsoft.com/office/drawing/2014/main" id="{7CEE1BE7-453A-F547-9326-962DA71E2350}"/>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1400" name="Can 1399">
                    <a:extLst>
                      <a:ext uri="{FF2B5EF4-FFF2-40B4-BE49-F238E27FC236}">
                        <a16:creationId xmlns:a16="http://schemas.microsoft.com/office/drawing/2014/main" id="{B421C287-32D3-F749-AF6F-AD1436D30DC5}"/>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1" name="Group 1400">
                    <a:extLst>
                      <a:ext uri="{FF2B5EF4-FFF2-40B4-BE49-F238E27FC236}">
                        <a16:creationId xmlns:a16="http://schemas.microsoft.com/office/drawing/2014/main" id="{E0AB1801-E1B8-0347-A1DD-E57053CED67D}"/>
                      </a:ext>
                    </a:extLst>
                  </p:cNvPr>
                  <p:cNvGrpSpPr/>
                  <p:nvPr/>
                </p:nvGrpSpPr>
                <p:grpSpPr>
                  <a:xfrm>
                    <a:off x="7241307" y="3477617"/>
                    <a:ext cx="1750150" cy="1990941"/>
                    <a:chOff x="7435633" y="3646937"/>
                    <a:chExt cx="1485343" cy="1694385"/>
                  </a:xfrm>
                </p:grpSpPr>
                <p:cxnSp>
                  <p:nvCxnSpPr>
                    <p:cNvPr id="1446" name="Straight Connector 1445">
                      <a:extLst>
                        <a:ext uri="{FF2B5EF4-FFF2-40B4-BE49-F238E27FC236}">
                          <a16:creationId xmlns:a16="http://schemas.microsoft.com/office/drawing/2014/main" id="{B87259DB-9822-F747-B482-62DA5FF993E0}"/>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50AC64EF-A861-D244-9F05-3C698E031DE7}"/>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402" name="Oval 1401">
                    <a:extLst>
                      <a:ext uri="{FF2B5EF4-FFF2-40B4-BE49-F238E27FC236}">
                        <a16:creationId xmlns:a16="http://schemas.microsoft.com/office/drawing/2014/main" id="{633ADB85-2509-CC42-B285-DFE2BB9DB1C6}"/>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3" name="Group 1402">
                    <a:extLst>
                      <a:ext uri="{FF2B5EF4-FFF2-40B4-BE49-F238E27FC236}">
                        <a16:creationId xmlns:a16="http://schemas.microsoft.com/office/drawing/2014/main" id="{CC1BE256-E541-2743-B901-2584C80A6B57}"/>
                      </a:ext>
                    </a:extLst>
                  </p:cNvPr>
                  <p:cNvGrpSpPr/>
                  <p:nvPr/>
                </p:nvGrpSpPr>
                <p:grpSpPr>
                  <a:xfrm rot="150953">
                    <a:off x="6068678" y="5444199"/>
                    <a:ext cx="1224219" cy="45719"/>
                    <a:chOff x="7435633" y="3646937"/>
                    <a:chExt cx="1485343" cy="1694385"/>
                  </a:xfrm>
                </p:grpSpPr>
                <p:cxnSp>
                  <p:nvCxnSpPr>
                    <p:cNvPr id="1444" name="Straight Connector 1443">
                      <a:extLst>
                        <a:ext uri="{FF2B5EF4-FFF2-40B4-BE49-F238E27FC236}">
                          <a16:creationId xmlns:a16="http://schemas.microsoft.com/office/drawing/2014/main" id="{8F4704BB-0A64-7B45-AC33-CD90E0036436}"/>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A90B5958-99D6-6345-BA12-56CAE2BF8C89}"/>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404" name="Rectangle 1403">
                    <a:extLst>
                      <a:ext uri="{FF2B5EF4-FFF2-40B4-BE49-F238E27FC236}">
                        <a16:creationId xmlns:a16="http://schemas.microsoft.com/office/drawing/2014/main" id="{E39FC054-C5C8-ED44-9244-A723BFB8397C}"/>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5" name="Oval 1404">
                    <a:extLst>
                      <a:ext uri="{FF2B5EF4-FFF2-40B4-BE49-F238E27FC236}">
                        <a16:creationId xmlns:a16="http://schemas.microsoft.com/office/drawing/2014/main" id="{9E5CED1C-56B5-634C-8419-9D2886FDC262}"/>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6" name="Group 1405">
                    <a:extLst>
                      <a:ext uri="{FF2B5EF4-FFF2-40B4-BE49-F238E27FC236}">
                        <a16:creationId xmlns:a16="http://schemas.microsoft.com/office/drawing/2014/main" id="{90D4648E-DEED-6248-897F-6550CBA59079}"/>
                      </a:ext>
                    </a:extLst>
                  </p:cNvPr>
                  <p:cNvGrpSpPr/>
                  <p:nvPr/>
                </p:nvGrpSpPr>
                <p:grpSpPr>
                  <a:xfrm rot="150953">
                    <a:off x="3885797" y="4044667"/>
                    <a:ext cx="482800" cy="517875"/>
                    <a:chOff x="7435633" y="3646937"/>
                    <a:chExt cx="1485343" cy="1694385"/>
                  </a:xfrm>
                </p:grpSpPr>
                <p:cxnSp>
                  <p:nvCxnSpPr>
                    <p:cNvPr id="1442" name="Straight Connector 1441">
                      <a:extLst>
                        <a:ext uri="{FF2B5EF4-FFF2-40B4-BE49-F238E27FC236}">
                          <a16:creationId xmlns:a16="http://schemas.microsoft.com/office/drawing/2014/main" id="{8EE984B6-3C2B-3C46-A2D2-0C22379B6AB1}"/>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6FA8637E-CEAA-D048-B0F2-425809CC0CCB}"/>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407" name="Rectangle 1406">
                    <a:extLst>
                      <a:ext uri="{FF2B5EF4-FFF2-40B4-BE49-F238E27FC236}">
                        <a16:creationId xmlns:a16="http://schemas.microsoft.com/office/drawing/2014/main" id="{F4AF8C66-EAAB-1B4A-9E90-ED9FD58B0DD3}"/>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8" name="Group 1407">
                    <a:extLst>
                      <a:ext uri="{FF2B5EF4-FFF2-40B4-BE49-F238E27FC236}">
                        <a16:creationId xmlns:a16="http://schemas.microsoft.com/office/drawing/2014/main" id="{64143DD9-94A8-0A49-893C-F17CBB0A92D0}"/>
                      </a:ext>
                    </a:extLst>
                  </p:cNvPr>
                  <p:cNvGrpSpPr/>
                  <p:nvPr/>
                </p:nvGrpSpPr>
                <p:grpSpPr>
                  <a:xfrm>
                    <a:off x="4716119" y="2636148"/>
                    <a:ext cx="509569" cy="554476"/>
                    <a:chOff x="7435633" y="3646937"/>
                    <a:chExt cx="1485343" cy="1694385"/>
                  </a:xfrm>
                </p:grpSpPr>
                <p:cxnSp>
                  <p:nvCxnSpPr>
                    <p:cNvPr id="1440" name="Straight Connector 1439">
                      <a:extLst>
                        <a:ext uri="{FF2B5EF4-FFF2-40B4-BE49-F238E27FC236}">
                          <a16:creationId xmlns:a16="http://schemas.microsoft.com/office/drawing/2014/main" id="{5000E4B5-5B04-034B-B4E5-C167C7A3197C}"/>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FB92DCED-8493-8242-98E1-A8ED6E20CBF7}"/>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09" name="Group 1408">
                    <a:extLst>
                      <a:ext uri="{FF2B5EF4-FFF2-40B4-BE49-F238E27FC236}">
                        <a16:creationId xmlns:a16="http://schemas.microsoft.com/office/drawing/2014/main" id="{18CE2351-BF1E-7D4F-857E-A944A9618A48}"/>
                      </a:ext>
                    </a:extLst>
                  </p:cNvPr>
                  <p:cNvGrpSpPr/>
                  <p:nvPr/>
                </p:nvGrpSpPr>
                <p:grpSpPr>
                  <a:xfrm rot="3607324" flipH="1">
                    <a:off x="7307979" y="2539376"/>
                    <a:ext cx="187666" cy="768882"/>
                    <a:chOff x="7435633" y="3646937"/>
                    <a:chExt cx="1485343" cy="1694385"/>
                  </a:xfrm>
                </p:grpSpPr>
                <p:cxnSp>
                  <p:nvCxnSpPr>
                    <p:cNvPr id="1438" name="Straight Connector 1437">
                      <a:extLst>
                        <a:ext uri="{FF2B5EF4-FFF2-40B4-BE49-F238E27FC236}">
                          <a16:creationId xmlns:a16="http://schemas.microsoft.com/office/drawing/2014/main" id="{DF55CF17-2889-8D43-BDF1-8CB7842E0030}"/>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62770162-9C93-5D47-803F-D997D333155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410" name="Can 1409">
                    <a:extLst>
                      <a:ext uri="{FF2B5EF4-FFF2-40B4-BE49-F238E27FC236}">
                        <a16:creationId xmlns:a16="http://schemas.microsoft.com/office/drawing/2014/main" id="{3DEC676C-FBD1-BF40-9E91-E4321DDF5158}"/>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1" name="Group 1410">
                    <a:extLst>
                      <a:ext uri="{FF2B5EF4-FFF2-40B4-BE49-F238E27FC236}">
                        <a16:creationId xmlns:a16="http://schemas.microsoft.com/office/drawing/2014/main" id="{F702CE35-954E-8C44-89EE-C7AA30E605F2}"/>
                      </a:ext>
                    </a:extLst>
                  </p:cNvPr>
                  <p:cNvGrpSpPr/>
                  <p:nvPr/>
                </p:nvGrpSpPr>
                <p:grpSpPr>
                  <a:xfrm rot="3607324" flipH="1">
                    <a:off x="6937595" y="3276662"/>
                    <a:ext cx="45719" cy="248746"/>
                    <a:chOff x="7435633" y="3646937"/>
                    <a:chExt cx="1485343" cy="1694385"/>
                  </a:xfrm>
                </p:grpSpPr>
                <p:cxnSp>
                  <p:nvCxnSpPr>
                    <p:cNvPr id="1436" name="Straight Connector 1435">
                      <a:extLst>
                        <a:ext uri="{FF2B5EF4-FFF2-40B4-BE49-F238E27FC236}">
                          <a16:creationId xmlns:a16="http://schemas.microsoft.com/office/drawing/2014/main" id="{049A12A0-9234-F542-9797-954BC28F2403}"/>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37" name="Straight Connector 1436">
                      <a:extLst>
                        <a:ext uri="{FF2B5EF4-FFF2-40B4-BE49-F238E27FC236}">
                          <a16:creationId xmlns:a16="http://schemas.microsoft.com/office/drawing/2014/main" id="{AF8C4222-336D-874B-AEB5-B9967B5E5C80}"/>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12" name="Group 1411">
                    <a:extLst>
                      <a:ext uri="{FF2B5EF4-FFF2-40B4-BE49-F238E27FC236}">
                        <a16:creationId xmlns:a16="http://schemas.microsoft.com/office/drawing/2014/main" id="{1FD9BFBD-3551-3E45-B086-EAF190316067}"/>
                      </a:ext>
                    </a:extLst>
                  </p:cNvPr>
                  <p:cNvGrpSpPr/>
                  <p:nvPr/>
                </p:nvGrpSpPr>
                <p:grpSpPr>
                  <a:xfrm rot="7499749" flipH="1">
                    <a:off x="6359724" y="3611827"/>
                    <a:ext cx="110678" cy="130658"/>
                    <a:chOff x="7435633" y="3646937"/>
                    <a:chExt cx="1485343" cy="1694385"/>
                  </a:xfrm>
                </p:grpSpPr>
                <p:cxnSp>
                  <p:nvCxnSpPr>
                    <p:cNvPr id="1434" name="Straight Connector 1433">
                      <a:extLst>
                        <a:ext uri="{FF2B5EF4-FFF2-40B4-BE49-F238E27FC236}">
                          <a16:creationId xmlns:a16="http://schemas.microsoft.com/office/drawing/2014/main" id="{9BEE256E-9F82-0240-B1DB-15417C587232}"/>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a:extLst>
                        <a:ext uri="{FF2B5EF4-FFF2-40B4-BE49-F238E27FC236}">
                          <a16:creationId xmlns:a16="http://schemas.microsoft.com/office/drawing/2014/main" id="{AB477BD1-2C29-D548-B9FE-D9808B582F86}"/>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13" name="Group 1412">
                    <a:extLst>
                      <a:ext uri="{FF2B5EF4-FFF2-40B4-BE49-F238E27FC236}">
                        <a16:creationId xmlns:a16="http://schemas.microsoft.com/office/drawing/2014/main" id="{1A191C84-4CE7-2E48-9589-407845B8CE69}"/>
                      </a:ext>
                    </a:extLst>
                  </p:cNvPr>
                  <p:cNvGrpSpPr/>
                  <p:nvPr/>
                </p:nvGrpSpPr>
                <p:grpSpPr>
                  <a:xfrm rot="7855886" flipH="1">
                    <a:off x="5279991" y="3339359"/>
                    <a:ext cx="739670" cy="845947"/>
                    <a:chOff x="7435633" y="3646937"/>
                    <a:chExt cx="1485343" cy="1694385"/>
                  </a:xfrm>
                </p:grpSpPr>
                <p:cxnSp>
                  <p:nvCxnSpPr>
                    <p:cNvPr id="1432" name="Straight Connector 1431">
                      <a:extLst>
                        <a:ext uri="{FF2B5EF4-FFF2-40B4-BE49-F238E27FC236}">
                          <a16:creationId xmlns:a16="http://schemas.microsoft.com/office/drawing/2014/main" id="{560412FD-5F37-8041-AE53-B039C1F2023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a:extLst>
                        <a:ext uri="{FF2B5EF4-FFF2-40B4-BE49-F238E27FC236}">
                          <a16:creationId xmlns:a16="http://schemas.microsoft.com/office/drawing/2014/main" id="{1A00E273-E4D8-A648-890E-C13B764E1FFF}"/>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14" name="Group 1413">
                    <a:extLst>
                      <a:ext uri="{FF2B5EF4-FFF2-40B4-BE49-F238E27FC236}">
                        <a16:creationId xmlns:a16="http://schemas.microsoft.com/office/drawing/2014/main" id="{DBAD358C-03E4-B847-A9F0-293785C451C0}"/>
                      </a:ext>
                    </a:extLst>
                  </p:cNvPr>
                  <p:cNvGrpSpPr/>
                  <p:nvPr/>
                </p:nvGrpSpPr>
                <p:grpSpPr>
                  <a:xfrm rot="7855886" flipH="1">
                    <a:off x="4244802" y="4092236"/>
                    <a:ext cx="1021120" cy="80122"/>
                    <a:chOff x="7435633" y="3646937"/>
                    <a:chExt cx="1485343" cy="1694385"/>
                  </a:xfrm>
                </p:grpSpPr>
                <p:cxnSp>
                  <p:nvCxnSpPr>
                    <p:cNvPr id="1430" name="Straight Connector 1429">
                      <a:extLst>
                        <a:ext uri="{FF2B5EF4-FFF2-40B4-BE49-F238E27FC236}">
                          <a16:creationId xmlns:a16="http://schemas.microsoft.com/office/drawing/2014/main" id="{7A8F0082-F301-904A-BE3A-F98E1F92C8C9}"/>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31" name="Straight Connector 1430">
                      <a:extLst>
                        <a:ext uri="{FF2B5EF4-FFF2-40B4-BE49-F238E27FC236}">
                          <a16:creationId xmlns:a16="http://schemas.microsoft.com/office/drawing/2014/main" id="{B7E2E23E-274A-DD41-A8D2-B4DB6DFDB320}"/>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15" name="Group 1414">
                    <a:extLst>
                      <a:ext uri="{FF2B5EF4-FFF2-40B4-BE49-F238E27FC236}">
                        <a16:creationId xmlns:a16="http://schemas.microsoft.com/office/drawing/2014/main" id="{C7976B43-3CDF-F74E-82E4-D1D2C4B24558}"/>
                      </a:ext>
                    </a:extLst>
                  </p:cNvPr>
                  <p:cNvGrpSpPr/>
                  <p:nvPr/>
                </p:nvGrpSpPr>
                <p:grpSpPr>
                  <a:xfrm rot="478164">
                    <a:off x="4319540" y="4982230"/>
                    <a:ext cx="967347" cy="139421"/>
                    <a:chOff x="7435633" y="3646937"/>
                    <a:chExt cx="1485343" cy="1694385"/>
                  </a:xfrm>
                </p:grpSpPr>
                <p:cxnSp>
                  <p:nvCxnSpPr>
                    <p:cNvPr id="1428" name="Straight Connector 1427">
                      <a:extLst>
                        <a:ext uri="{FF2B5EF4-FFF2-40B4-BE49-F238E27FC236}">
                          <a16:creationId xmlns:a16="http://schemas.microsoft.com/office/drawing/2014/main" id="{B8E9FA92-F30E-734B-B3D2-BCC463582280}"/>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429" name="Straight Connector 1428">
                      <a:extLst>
                        <a:ext uri="{FF2B5EF4-FFF2-40B4-BE49-F238E27FC236}">
                          <a16:creationId xmlns:a16="http://schemas.microsoft.com/office/drawing/2014/main" id="{70D4A635-A032-584A-8235-03972A3B451E}"/>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416" name="Rectangle 1415">
                    <a:extLst>
                      <a:ext uri="{FF2B5EF4-FFF2-40B4-BE49-F238E27FC236}">
                        <a16:creationId xmlns:a16="http://schemas.microsoft.com/office/drawing/2014/main" id="{3B66E5B8-D743-3945-8AF3-537920752FF9}"/>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7" name="Rounded Rectangle 1416">
                    <a:extLst>
                      <a:ext uri="{FF2B5EF4-FFF2-40B4-BE49-F238E27FC236}">
                        <a16:creationId xmlns:a16="http://schemas.microsoft.com/office/drawing/2014/main" id="{C89B659B-2AAB-5B43-99F2-E97C10328B41}"/>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8" name="L-Shape 1417">
                    <a:extLst>
                      <a:ext uri="{FF2B5EF4-FFF2-40B4-BE49-F238E27FC236}">
                        <a16:creationId xmlns:a16="http://schemas.microsoft.com/office/drawing/2014/main" id="{8BF65A13-55DC-4748-B6A0-7BBBFD5682A9}"/>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9" name="Freeform 1418">
                    <a:extLst>
                      <a:ext uri="{FF2B5EF4-FFF2-40B4-BE49-F238E27FC236}">
                        <a16:creationId xmlns:a16="http://schemas.microsoft.com/office/drawing/2014/main" id="{989885C7-4331-0246-A936-C32E8B05C05B}"/>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Freeform 1419">
                    <a:extLst>
                      <a:ext uri="{FF2B5EF4-FFF2-40B4-BE49-F238E27FC236}">
                        <a16:creationId xmlns:a16="http://schemas.microsoft.com/office/drawing/2014/main" id="{A4895FBF-F37A-2C42-A40D-12C5DE097B56}"/>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1" name="Rectangle 1420">
                    <a:extLst>
                      <a:ext uri="{FF2B5EF4-FFF2-40B4-BE49-F238E27FC236}">
                        <a16:creationId xmlns:a16="http://schemas.microsoft.com/office/drawing/2014/main" id="{24E1D110-C7E4-7145-9D0C-63FEE13BDD27}"/>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2" name="Rectangle 1421">
                    <a:extLst>
                      <a:ext uri="{FF2B5EF4-FFF2-40B4-BE49-F238E27FC236}">
                        <a16:creationId xmlns:a16="http://schemas.microsoft.com/office/drawing/2014/main" id="{08DE1D56-99CB-284E-80DF-99A798487B7F}"/>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3" name="Rectangle 1422">
                    <a:extLst>
                      <a:ext uri="{FF2B5EF4-FFF2-40B4-BE49-F238E27FC236}">
                        <a16:creationId xmlns:a16="http://schemas.microsoft.com/office/drawing/2014/main" id="{74B62CC9-2681-7746-A260-1BE8B03EC352}"/>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4" name="Flowchart: Collate 748">
                    <a:extLst>
                      <a:ext uri="{FF2B5EF4-FFF2-40B4-BE49-F238E27FC236}">
                        <a16:creationId xmlns:a16="http://schemas.microsoft.com/office/drawing/2014/main" id="{326C8171-C89D-B447-A4DD-C98A08786CE7}"/>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5" name="Flowchart: Collate 749">
                    <a:extLst>
                      <a:ext uri="{FF2B5EF4-FFF2-40B4-BE49-F238E27FC236}">
                        <a16:creationId xmlns:a16="http://schemas.microsoft.com/office/drawing/2014/main" id="{694E6B0E-AF37-9E41-9764-E47CCD450759}"/>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6" name="Flowchart: Collate 750">
                    <a:extLst>
                      <a:ext uri="{FF2B5EF4-FFF2-40B4-BE49-F238E27FC236}">
                        <a16:creationId xmlns:a16="http://schemas.microsoft.com/office/drawing/2014/main" id="{0F10FB56-C175-934B-B47F-ADB0579933C2}"/>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7" name="Rounded Rectangle 1426">
                    <a:extLst>
                      <a:ext uri="{FF2B5EF4-FFF2-40B4-BE49-F238E27FC236}">
                        <a16:creationId xmlns:a16="http://schemas.microsoft.com/office/drawing/2014/main" id="{CD12A1AB-2229-3C43-B0E3-E1048182C811}"/>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4" name="Group 1373">
                  <a:extLst>
                    <a:ext uri="{FF2B5EF4-FFF2-40B4-BE49-F238E27FC236}">
                      <a16:creationId xmlns:a16="http://schemas.microsoft.com/office/drawing/2014/main" id="{2629098A-7DE7-C245-B826-8484476FE3A2}"/>
                    </a:ext>
                  </a:extLst>
                </p:cNvPr>
                <p:cNvGrpSpPr/>
                <p:nvPr/>
              </p:nvGrpSpPr>
              <p:grpSpPr>
                <a:xfrm rot="2804651">
                  <a:off x="5583142" y="1734757"/>
                  <a:ext cx="1720047" cy="1841982"/>
                  <a:chOff x="7435633" y="3646937"/>
                  <a:chExt cx="1485343" cy="1694385"/>
                </a:xfrm>
              </p:grpSpPr>
              <p:cxnSp>
                <p:nvCxnSpPr>
                  <p:cNvPr id="1375" name="Straight Connector 1374">
                    <a:extLst>
                      <a:ext uri="{FF2B5EF4-FFF2-40B4-BE49-F238E27FC236}">
                        <a16:creationId xmlns:a16="http://schemas.microsoft.com/office/drawing/2014/main" id="{7B7D829B-BDD6-894F-ACF7-1AB7EB6B38A6}"/>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E6AA5741-BD57-B047-BB87-22CF31A1DCFB}"/>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356" name="Straight Connector 1355">
                <a:extLst>
                  <a:ext uri="{FF2B5EF4-FFF2-40B4-BE49-F238E27FC236}">
                    <a16:creationId xmlns:a16="http://schemas.microsoft.com/office/drawing/2014/main" id="{4373F161-E361-7344-A520-FB1DB8ED4C73}"/>
                  </a:ext>
                </a:extLst>
              </p:cNvPr>
              <p:cNvCxnSpPr>
                <a:stCxn id="1424"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4E763E6-FF44-8640-96B0-66D3E59C099F}"/>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AF9EDFEB-B936-4941-8F6F-9A63962CDDF4}"/>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BB83DB75-24BE-A548-A02E-3CC5FFEA83F8}"/>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C9D96066-823F-374A-ADBC-8D9CACCB61F1}"/>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B6E0A2D0-F156-014B-88EF-E6011DDC01A4}"/>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362" name="Parallelogram 1361">
                <a:extLst>
                  <a:ext uri="{FF2B5EF4-FFF2-40B4-BE49-F238E27FC236}">
                    <a16:creationId xmlns:a16="http://schemas.microsoft.com/office/drawing/2014/main" id="{63405B04-C5DD-0945-A96B-3236F00CB986}"/>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Can 1362">
                <a:extLst>
                  <a:ext uri="{FF2B5EF4-FFF2-40B4-BE49-F238E27FC236}">
                    <a16:creationId xmlns:a16="http://schemas.microsoft.com/office/drawing/2014/main" id="{0A00152E-159B-B146-953B-9E47F2676AC2}"/>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Can 1363">
                <a:extLst>
                  <a:ext uri="{FF2B5EF4-FFF2-40B4-BE49-F238E27FC236}">
                    <a16:creationId xmlns:a16="http://schemas.microsoft.com/office/drawing/2014/main" id="{3BEF23C0-AE8E-1644-BF18-018E0E543D62}"/>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Can 1364">
                <a:extLst>
                  <a:ext uri="{FF2B5EF4-FFF2-40B4-BE49-F238E27FC236}">
                    <a16:creationId xmlns:a16="http://schemas.microsoft.com/office/drawing/2014/main" id="{162F08B0-79DA-354B-97D5-278276068A65}"/>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Cube 1365">
                <a:extLst>
                  <a:ext uri="{FF2B5EF4-FFF2-40B4-BE49-F238E27FC236}">
                    <a16:creationId xmlns:a16="http://schemas.microsoft.com/office/drawing/2014/main" id="{B7E1ABE7-BC0B-264D-9EE9-FAF4BDE0087A}"/>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6A337DD0-6165-8E49-B129-CB523EC4569B}"/>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8" name="Straight Connector 1367">
                <a:extLst>
                  <a:ext uri="{FF2B5EF4-FFF2-40B4-BE49-F238E27FC236}">
                    <a16:creationId xmlns:a16="http://schemas.microsoft.com/office/drawing/2014/main" id="{BE42B41D-54AE-1D4F-86A5-CBBF504CC399}"/>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1369" name="Group 1368">
                <a:extLst>
                  <a:ext uri="{FF2B5EF4-FFF2-40B4-BE49-F238E27FC236}">
                    <a16:creationId xmlns:a16="http://schemas.microsoft.com/office/drawing/2014/main" id="{EC330F01-04D0-254F-B5E8-FCFC98EDC96D}"/>
                  </a:ext>
                </a:extLst>
              </p:cNvPr>
              <p:cNvGrpSpPr/>
              <p:nvPr/>
            </p:nvGrpSpPr>
            <p:grpSpPr>
              <a:xfrm>
                <a:off x="5797974" y="1770943"/>
                <a:ext cx="368273" cy="3350412"/>
                <a:chOff x="9803247" y="1274622"/>
                <a:chExt cx="368273" cy="3350412"/>
              </a:xfrm>
            </p:grpSpPr>
            <p:sp>
              <p:nvSpPr>
                <p:cNvPr id="1370" name="Flowchart: Magnetic Disk 694">
                  <a:extLst>
                    <a:ext uri="{FF2B5EF4-FFF2-40B4-BE49-F238E27FC236}">
                      <a16:creationId xmlns:a16="http://schemas.microsoft.com/office/drawing/2014/main" id="{3292C8DC-8962-F743-A6F2-84C8BF9A3378}"/>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Flowchart: Magnetic Disk 695">
                  <a:extLst>
                    <a:ext uri="{FF2B5EF4-FFF2-40B4-BE49-F238E27FC236}">
                      <a16:creationId xmlns:a16="http://schemas.microsoft.com/office/drawing/2014/main" id="{EDF47AC7-A00E-7642-A549-ABD34DA9ADCA}"/>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2" name="Curved Connector 1371">
                  <a:extLst>
                    <a:ext uri="{FF2B5EF4-FFF2-40B4-BE49-F238E27FC236}">
                      <a16:creationId xmlns:a16="http://schemas.microsoft.com/office/drawing/2014/main" id="{010ADB0B-076C-4948-91D5-444455170774}"/>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1340" name="Parallelogram 1339">
              <a:extLst>
                <a:ext uri="{FF2B5EF4-FFF2-40B4-BE49-F238E27FC236}">
                  <a16:creationId xmlns:a16="http://schemas.microsoft.com/office/drawing/2014/main" id="{5EAAC0F8-684C-9E41-97AC-CAE559429E88}"/>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1" name="Cube 1340">
              <a:extLst>
                <a:ext uri="{FF2B5EF4-FFF2-40B4-BE49-F238E27FC236}">
                  <a16:creationId xmlns:a16="http://schemas.microsoft.com/office/drawing/2014/main" id="{452F1D71-A5BA-C54B-BA0D-9C0D1683CBEE}"/>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2" name="Cube 1341">
              <a:extLst>
                <a:ext uri="{FF2B5EF4-FFF2-40B4-BE49-F238E27FC236}">
                  <a16:creationId xmlns:a16="http://schemas.microsoft.com/office/drawing/2014/main" id="{FF22CFF6-41B1-3846-AFB5-D984398510ED}"/>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3" name="Flowchart: Magnetic Disk 667">
              <a:extLst>
                <a:ext uri="{FF2B5EF4-FFF2-40B4-BE49-F238E27FC236}">
                  <a16:creationId xmlns:a16="http://schemas.microsoft.com/office/drawing/2014/main" id="{903A36E7-AD98-594A-9B92-1978BBC71780}"/>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4" name="Flowchart: Magnetic Disk 668">
              <a:extLst>
                <a:ext uri="{FF2B5EF4-FFF2-40B4-BE49-F238E27FC236}">
                  <a16:creationId xmlns:a16="http://schemas.microsoft.com/office/drawing/2014/main" id="{9DF35C69-A459-BC4F-A0E1-9C62A8DD09CD}"/>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Flowchart: Magnetic Disk 669">
              <a:extLst>
                <a:ext uri="{FF2B5EF4-FFF2-40B4-BE49-F238E27FC236}">
                  <a16:creationId xmlns:a16="http://schemas.microsoft.com/office/drawing/2014/main" id="{8DF3FFC3-D7A0-FB4C-A9FD-A914BA54894A}"/>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6" name="Straight Connector 1345">
              <a:extLst>
                <a:ext uri="{FF2B5EF4-FFF2-40B4-BE49-F238E27FC236}">
                  <a16:creationId xmlns:a16="http://schemas.microsoft.com/office/drawing/2014/main" id="{8313372A-9ECE-374B-B5A6-AA2F19F9480A}"/>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914394C1-2C51-1C4C-A1B8-5D124F3E8152}"/>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F8EC1F97-7CEA-0744-ACA2-F32EA93668B3}"/>
                </a:ext>
              </a:extLst>
            </p:cNvPr>
            <p:cNvCxnSpPr>
              <a:stCxn id="1344"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349" name="Flowchart: Collate 673">
              <a:extLst>
                <a:ext uri="{FF2B5EF4-FFF2-40B4-BE49-F238E27FC236}">
                  <a16:creationId xmlns:a16="http://schemas.microsoft.com/office/drawing/2014/main" id="{0F607A53-3206-2948-942C-004EA64D62D2}"/>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50" name="Straight Connector 1349">
              <a:extLst>
                <a:ext uri="{FF2B5EF4-FFF2-40B4-BE49-F238E27FC236}">
                  <a16:creationId xmlns:a16="http://schemas.microsoft.com/office/drawing/2014/main" id="{8FF72A5B-405C-654A-AEF2-E8223212FF85}"/>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6940E627-EA83-C449-866B-B36B5FF16DE9}"/>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4EF3E8B0-05D4-6D4D-89E7-FE72751B97F3}"/>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1A1E406F-8851-B64F-8433-5CE54134D0B5}"/>
                </a:ext>
              </a:extLst>
            </p:cNvPr>
            <p:cNvCxnSpPr>
              <a:endCxn id="1343"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11772230-3825-534F-8C77-D4F058D9EB04}"/>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1448" name="Rounded Rectangle 1447">
            <a:extLst>
              <a:ext uri="{FF2B5EF4-FFF2-40B4-BE49-F238E27FC236}">
                <a16:creationId xmlns:a16="http://schemas.microsoft.com/office/drawing/2014/main" id="{D2F2319F-C995-FD46-9064-85E2CFA776E5}"/>
              </a:ext>
            </a:extLst>
          </p:cNvPr>
          <p:cNvSpPr/>
          <p:nvPr/>
        </p:nvSpPr>
        <p:spPr>
          <a:xfrm>
            <a:off x="10761471" y="4705081"/>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13</a:t>
            </a:r>
            <a:endParaRPr lang="en-US" sz="1400" dirty="0">
              <a:solidFill>
                <a:schemeClr val="bg1"/>
              </a:solidFill>
            </a:endParaRPr>
          </a:p>
        </p:txBody>
      </p:sp>
      <p:sp>
        <p:nvSpPr>
          <p:cNvPr id="1449" name="Rounded Rectangle 1448">
            <a:extLst>
              <a:ext uri="{FF2B5EF4-FFF2-40B4-BE49-F238E27FC236}">
                <a16:creationId xmlns:a16="http://schemas.microsoft.com/office/drawing/2014/main" id="{9DE4B91E-D3B9-0241-8EC9-BC9743E98C91}"/>
              </a:ext>
            </a:extLst>
          </p:cNvPr>
          <p:cNvSpPr/>
          <p:nvPr/>
        </p:nvSpPr>
        <p:spPr>
          <a:xfrm>
            <a:off x="624024" y="4223661"/>
            <a:ext cx="4577559" cy="31458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27OCT19 Clean out – Fasting Start 1230</a:t>
            </a:r>
          </a:p>
        </p:txBody>
      </p:sp>
      <p:sp>
        <p:nvSpPr>
          <p:cNvPr id="1450" name="Rounded Rectangle 1449">
            <a:extLst>
              <a:ext uri="{FF2B5EF4-FFF2-40B4-BE49-F238E27FC236}">
                <a16:creationId xmlns:a16="http://schemas.microsoft.com/office/drawing/2014/main" id="{AFD80E19-6A3F-EA46-9707-C6B7F757B12F}"/>
              </a:ext>
            </a:extLst>
          </p:cNvPr>
          <p:cNvSpPr/>
          <p:nvPr/>
        </p:nvSpPr>
        <p:spPr>
          <a:xfrm>
            <a:off x="629463" y="3820883"/>
            <a:ext cx="4577559" cy="31458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28OCT19 – Day One of Respirometry</a:t>
            </a:r>
          </a:p>
        </p:txBody>
      </p:sp>
      <p:sp>
        <p:nvSpPr>
          <p:cNvPr id="1451" name="Rounded Rectangle 1450">
            <a:extLst>
              <a:ext uri="{FF2B5EF4-FFF2-40B4-BE49-F238E27FC236}">
                <a16:creationId xmlns:a16="http://schemas.microsoft.com/office/drawing/2014/main" id="{B8DB0321-EDA4-BD46-933E-6B529CB339CF}"/>
              </a:ext>
            </a:extLst>
          </p:cNvPr>
          <p:cNvSpPr/>
          <p:nvPr/>
        </p:nvSpPr>
        <p:spPr>
          <a:xfrm>
            <a:off x="6024863" y="4223661"/>
            <a:ext cx="5788168" cy="31458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28OCT19 Clean out – Fasting Start 1230</a:t>
            </a:r>
          </a:p>
        </p:txBody>
      </p:sp>
      <p:sp>
        <p:nvSpPr>
          <p:cNvPr id="1452" name="Rounded Rectangle 1451">
            <a:extLst>
              <a:ext uri="{FF2B5EF4-FFF2-40B4-BE49-F238E27FC236}">
                <a16:creationId xmlns:a16="http://schemas.microsoft.com/office/drawing/2014/main" id="{6A4C65AC-EF23-E649-9C89-3F4A9C7F1D66}"/>
              </a:ext>
            </a:extLst>
          </p:cNvPr>
          <p:cNvSpPr/>
          <p:nvPr/>
        </p:nvSpPr>
        <p:spPr>
          <a:xfrm>
            <a:off x="6024863" y="3820883"/>
            <a:ext cx="5788168" cy="31458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29OCT19 – Day Two of Respirometry</a:t>
            </a:r>
          </a:p>
        </p:txBody>
      </p:sp>
    </p:spTree>
    <p:extLst>
      <p:ext uri="{BB962C8B-B14F-4D97-AF65-F5344CB8AC3E}">
        <p14:creationId xmlns:p14="http://schemas.microsoft.com/office/powerpoint/2010/main" val="3037990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C6AC-D48F-2542-8B97-FEE663EC7C60}"/>
              </a:ext>
            </a:extLst>
          </p:cNvPr>
          <p:cNvSpPr>
            <a:spLocks noGrp="1"/>
          </p:cNvSpPr>
          <p:nvPr>
            <p:ph type="title"/>
          </p:nvPr>
        </p:nvSpPr>
        <p:spPr/>
        <p:txBody>
          <a:bodyPr>
            <a:normAutofit fontScale="90000"/>
          </a:bodyPr>
          <a:lstStyle/>
          <a:p>
            <a:r>
              <a:rPr lang="en-US" sz="2400" b="1" dirty="0"/>
              <a:t>Respirometry Data – </a:t>
            </a:r>
            <a:br>
              <a:rPr lang="en-US" b="1" dirty="0"/>
            </a:br>
            <a:r>
              <a:rPr lang="en-US" sz="4000" b="1" dirty="0"/>
              <a:t>Timeseries Plots Trial 02 (prior to slope function)</a:t>
            </a:r>
            <a:endParaRPr lang="en-US" dirty="0"/>
          </a:p>
        </p:txBody>
      </p:sp>
      <p:pic>
        <p:nvPicPr>
          <p:cNvPr id="5" name="Picture 4" descr="Chart, line chart&#10;&#10;Description automatically generated">
            <a:extLst>
              <a:ext uri="{FF2B5EF4-FFF2-40B4-BE49-F238E27FC236}">
                <a16:creationId xmlns:a16="http://schemas.microsoft.com/office/drawing/2014/main" id="{FFE715F1-7EA2-8E4C-9FD5-99EF375EAA5F}"/>
              </a:ext>
            </a:extLst>
          </p:cNvPr>
          <p:cNvPicPr/>
          <p:nvPr/>
        </p:nvPicPr>
        <p:blipFill>
          <a:blip r:embed="rId2">
            <a:extLst>
              <a:ext uri="{28A0092B-C50C-407E-A947-70E740481C1C}">
                <a14:useLocalDpi xmlns:a14="http://schemas.microsoft.com/office/drawing/2010/main" val="0"/>
              </a:ext>
            </a:extLst>
          </a:blip>
          <a:stretch>
            <a:fillRect/>
          </a:stretch>
        </p:blipFill>
        <p:spPr>
          <a:xfrm>
            <a:off x="2043792" y="1492975"/>
            <a:ext cx="8104415" cy="4999900"/>
          </a:xfrm>
          <a:prstGeom prst="rect">
            <a:avLst/>
          </a:prstGeom>
        </p:spPr>
      </p:pic>
    </p:spTree>
    <p:extLst>
      <p:ext uri="{BB962C8B-B14F-4D97-AF65-F5344CB8AC3E}">
        <p14:creationId xmlns:p14="http://schemas.microsoft.com/office/powerpoint/2010/main" val="394230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C6AC-D48F-2542-8B97-FEE663EC7C60}"/>
              </a:ext>
            </a:extLst>
          </p:cNvPr>
          <p:cNvSpPr>
            <a:spLocks noGrp="1"/>
          </p:cNvSpPr>
          <p:nvPr>
            <p:ph type="title"/>
          </p:nvPr>
        </p:nvSpPr>
        <p:spPr/>
        <p:txBody>
          <a:bodyPr>
            <a:normAutofit fontScale="90000"/>
          </a:bodyPr>
          <a:lstStyle/>
          <a:p>
            <a:r>
              <a:rPr lang="en-US" sz="2400" b="1" dirty="0"/>
              <a:t>Respirometry Data – </a:t>
            </a:r>
            <a:br>
              <a:rPr lang="en-US" b="1" dirty="0"/>
            </a:br>
            <a:r>
              <a:rPr lang="en-US" sz="4000" b="1" dirty="0"/>
              <a:t>Timeseries Plots Trial 02 (prior to slope function)</a:t>
            </a:r>
            <a:endParaRPr lang="en-US" dirty="0"/>
          </a:p>
        </p:txBody>
      </p:sp>
      <p:pic>
        <p:nvPicPr>
          <p:cNvPr id="4" name="Picture 3" descr="Chart, line chart&#10;&#10;Description automatically generated">
            <a:extLst>
              <a:ext uri="{FF2B5EF4-FFF2-40B4-BE49-F238E27FC236}">
                <a16:creationId xmlns:a16="http://schemas.microsoft.com/office/drawing/2014/main" id="{116A4396-ADB9-4C4E-AAC3-518E44BD1345}"/>
              </a:ext>
            </a:extLst>
          </p:cNvPr>
          <p:cNvPicPr/>
          <p:nvPr/>
        </p:nvPicPr>
        <p:blipFill>
          <a:blip r:embed="rId2">
            <a:extLst>
              <a:ext uri="{28A0092B-C50C-407E-A947-70E740481C1C}">
                <a14:useLocalDpi xmlns:a14="http://schemas.microsoft.com/office/drawing/2010/main" val="0"/>
              </a:ext>
            </a:extLst>
          </a:blip>
          <a:stretch>
            <a:fillRect/>
          </a:stretch>
        </p:blipFill>
        <p:spPr>
          <a:xfrm>
            <a:off x="2276044" y="1690687"/>
            <a:ext cx="7639912" cy="4802188"/>
          </a:xfrm>
          <a:prstGeom prst="rect">
            <a:avLst/>
          </a:prstGeom>
        </p:spPr>
      </p:pic>
    </p:spTree>
    <p:extLst>
      <p:ext uri="{BB962C8B-B14F-4D97-AF65-F5344CB8AC3E}">
        <p14:creationId xmlns:p14="http://schemas.microsoft.com/office/powerpoint/2010/main" val="2885263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C6AC-D48F-2542-8B97-FEE663EC7C60}"/>
              </a:ext>
            </a:extLst>
          </p:cNvPr>
          <p:cNvSpPr>
            <a:spLocks noGrp="1"/>
          </p:cNvSpPr>
          <p:nvPr>
            <p:ph type="title"/>
          </p:nvPr>
        </p:nvSpPr>
        <p:spPr/>
        <p:txBody>
          <a:bodyPr>
            <a:normAutofit fontScale="90000"/>
          </a:bodyPr>
          <a:lstStyle/>
          <a:p>
            <a:r>
              <a:rPr lang="en-US" sz="2400" b="1" dirty="0"/>
              <a:t>Respirometry Data – </a:t>
            </a:r>
            <a:br>
              <a:rPr lang="en-US" b="1" dirty="0"/>
            </a:br>
            <a:r>
              <a:rPr lang="en-US" sz="4000" b="1" dirty="0"/>
              <a:t>Timeseries Plots Trial 03 (prior to slope function)</a:t>
            </a:r>
            <a:endParaRPr lang="en-US" dirty="0"/>
          </a:p>
        </p:txBody>
      </p:sp>
      <p:pic>
        <p:nvPicPr>
          <p:cNvPr id="5" name="Picture 4" descr="Chart&#10;&#10;Description automatically generated with medium confidence">
            <a:extLst>
              <a:ext uri="{FF2B5EF4-FFF2-40B4-BE49-F238E27FC236}">
                <a16:creationId xmlns:a16="http://schemas.microsoft.com/office/drawing/2014/main" id="{18D1073A-FBBC-5745-8E95-C05CCDA47E4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84604" y="1690688"/>
            <a:ext cx="7822792" cy="4802187"/>
          </a:xfrm>
          <a:prstGeom prst="rect">
            <a:avLst/>
          </a:prstGeom>
          <a:noFill/>
          <a:ln>
            <a:noFill/>
          </a:ln>
        </p:spPr>
      </p:pic>
    </p:spTree>
    <p:extLst>
      <p:ext uri="{BB962C8B-B14F-4D97-AF65-F5344CB8AC3E}">
        <p14:creationId xmlns:p14="http://schemas.microsoft.com/office/powerpoint/2010/main" val="1521630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C6AC-D48F-2542-8B97-FEE663EC7C60}"/>
              </a:ext>
            </a:extLst>
          </p:cNvPr>
          <p:cNvSpPr>
            <a:spLocks noGrp="1"/>
          </p:cNvSpPr>
          <p:nvPr>
            <p:ph type="title"/>
          </p:nvPr>
        </p:nvSpPr>
        <p:spPr/>
        <p:txBody>
          <a:bodyPr>
            <a:normAutofit fontScale="90000"/>
          </a:bodyPr>
          <a:lstStyle/>
          <a:p>
            <a:r>
              <a:rPr lang="en-US" sz="2400" b="1" dirty="0"/>
              <a:t>Respirometry Data – </a:t>
            </a:r>
            <a:br>
              <a:rPr lang="en-US" b="1" dirty="0"/>
            </a:br>
            <a:r>
              <a:rPr lang="en-US" sz="4000" b="1" dirty="0"/>
              <a:t>Timeseries Plots Trial 03 (prior to slope function)</a:t>
            </a:r>
            <a:endParaRPr lang="en-US" dirty="0"/>
          </a:p>
        </p:txBody>
      </p:sp>
      <p:pic>
        <p:nvPicPr>
          <p:cNvPr id="4" name="Picture 3" descr="Graphical user interface&#10;&#10;Description automatically generated with low confidence">
            <a:extLst>
              <a:ext uri="{FF2B5EF4-FFF2-40B4-BE49-F238E27FC236}">
                <a16:creationId xmlns:a16="http://schemas.microsoft.com/office/drawing/2014/main" id="{A4D2F788-3FD1-4847-BC6D-E7D720A593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60840" y="1543731"/>
            <a:ext cx="7828190" cy="4949144"/>
          </a:xfrm>
          <a:prstGeom prst="rect">
            <a:avLst/>
          </a:prstGeom>
          <a:noFill/>
          <a:ln>
            <a:noFill/>
          </a:ln>
        </p:spPr>
      </p:pic>
    </p:spTree>
    <p:extLst>
      <p:ext uri="{BB962C8B-B14F-4D97-AF65-F5344CB8AC3E}">
        <p14:creationId xmlns:p14="http://schemas.microsoft.com/office/powerpoint/2010/main" val="2803913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C6AC-D48F-2542-8B97-FEE663EC7C60}"/>
              </a:ext>
            </a:extLst>
          </p:cNvPr>
          <p:cNvSpPr>
            <a:spLocks noGrp="1"/>
          </p:cNvSpPr>
          <p:nvPr>
            <p:ph type="title"/>
          </p:nvPr>
        </p:nvSpPr>
        <p:spPr/>
        <p:txBody>
          <a:bodyPr>
            <a:normAutofit fontScale="90000"/>
          </a:bodyPr>
          <a:lstStyle/>
          <a:p>
            <a:r>
              <a:rPr lang="en-US" sz="2400" b="1" dirty="0"/>
              <a:t>Respirometry Data – </a:t>
            </a:r>
            <a:br>
              <a:rPr lang="en-US" b="1" dirty="0"/>
            </a:br>
            <a:r>
              <a:rPr lang="en-US" sz="4000" b="1" dirty="0"/>
              <a:t>Timeseries Plots Trial 04 (prior to slope function)</a:t>
            </a:r>
            <a:endParaRPr lang="en-US" dirty="0"/>
          </a:p>
        </p:txBody>
      </p:sp>
      <p:pic>
        <p:nvPicPr>
          <p:cNvPr id="5" name="Picture 4" descr="Chart, line chart&#10;&#10;Description automatically generated">
            <a:extLst>
              <a:ext uri="{FF2B5EF4-FFF2-40B4-BE49-F238E27FC236}">
                <a16:creationId xmlns:a16="http://schemas.microsoft.com/office/drawing/2014/main" id="{67E14CD6-FAC0-9B4F-B301-6FEDF59C454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26808" y="1552891"/>
            <a:ext cx="7309077" cy="4798923"/>
          </a:xfrm>
          <a:prstGeom prst="rect">
            <a:avLst/>
          </a:prstGeom>
          <a:noFill/>
          <a:ln>
            <a:noFill/>
          </a:ln>
        </p:spPr>
      </p:pic>
    </p:spTree>
    <p:extLst>
      <p:ext uri="{BB962C8B-B14F-4D97-AF65-F5344CB8AC3E}">
        <p14:creationId xmlns:p14="http://schemas.microsoft.com/office/powerpoint/2010/main" val="656390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3F1D-1B98-A147-B879-BAB1B644A190}"/>
              </a:ext>
            </a:extLst>
          </p:cNvPr>
          <p:cNvSpPr>
            <a:spLocks noGrp="1"/>
          </p:cNvSpPr>
          <p:nvPr>
            <p:ph type="title"/>
          </p:nvPr>
        </p:nvSpPr>
        <p:spPr/>
        <p:txBody>
          <a:bodyPr>
            <a:normAutofit/>
          </a:bodyPr>
          <a:lstStyle/>
          <a:p>
            <a:r>
              <a:rPr lang="en-US" sz="2700" b="1" dirty="0"/>
              <a:t>Respirometry Data – </a:t>
            </a:r>
            <a:br>
              <a:rPr lang="en-US" b="1" dirty="0"/>
            </a:br>
            <a:r>
              <a:rPr lang="en-US" sz="3600" b="1" dirty="0"/>
              <a:t>All Trials, Across Treatments Oxygen (</a:t>
            </a:r>
            <a:r>
              <a:rPr lang="en-US" sz="3600" b="1" dirty="0">
                <a:sym typeface="Symbol" pitchFamily="2" charset="2"/>
              </a:rPr>
              <a:t></a:t>
            </a:r>
            <a:r>
              <a:rPr lang="en-US" sz="3600" b="1" dirty="0"/>
              <a:t>g) Reduction</a:t>
            </a:r>
            <a:endParaRPr lang="en-US" sz="3600" dirty="0"/>
          </a:p>
        </p:txBody>
      </p:sp>
      <p:pic>
        <p:nvPicPr>
          <p:cNvPr id="4" name="Picture 3" descr="Chart&#10;&#10;Description automatically generated">
            <a:extLst>
              <a:ext uri="{FF2B5EF4-FFF2-40B4-BE49-F238E27FC236}">
                <a16:creationId xmlns:a16="http://schemas.microsoft.com/office/drawing/2014/main" id="{350690E6-0FDC-9541-BBB1-D148F3C44E2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86742" y="1690688"/>
            <a:ext cx="6280672" cy="4262550"/>
          </a:xfrm>
          <a:prstGeom prst="rect">
            <a:avLst/>
          </a:prstGeom>
          <a:noFill/>
          <a:ln>
            <a:noFill/>
          </a:ln>
        </p:spPr>
      </p:pic>
      <p:sp>
        <p:nvSpPr>
          <p:cNvPr id="6" name="TextBox 5">
            <a:extLst>
              <a:ext uri="{FF2B5EF4-FFF2-40B4-BE49-F238E27FC236}">
                <a16:creationId xmlns:a16="http://schemas.microsoft.com/office/drawing/2014/main" id="{0D758EF5-E99E-404B-B5B0-5FE2CB902187}"/>
              </a:ext>
            </a:extLst>
          </p:cNvPr>
          <p:cNvSpPr txBox="1"/>
          <p:nvPr/>
        </p:nvSpPr>
        <p:spPr>
          <a:xfrm>
            <a:off x="3124586" y="5953238"/>
            <a:ext cx="6280672" cy="738664"/>
          </a:xfrm>
          <a:prstGeom prst="rect">
            <a:avLst/>
          </a:prstGeom>
          <a:noFill/>
        </p:spPr>
        <p:txBody>
          <a:bodyPr wrap="square" rtlCol="0">
            <a:spAutoFit/>
          </a:bodyPr>
          <a:lstStyle/>
          <a:p>
            <a:r>
              <a:rPr lang="en-US" sz="1400" dirty="0"/>
              <a:t>All trails are included. 52 animals and 8 blank vials are included in the figures above.</a:t>
            </a:r>
          </a:p>
          <a:p>
            <a:r>
              <a:rPr lang="en-US" sz="1400" dirty="0"/>
              <a:t>Trail 02 experienced the longest loading and acclimation time due to only person loading.</a:t>
            </a:r>
          </a:p>
        </p:txBody>
      </p:sp>
    </p:spTree>
    <p:extLst>
      <p:ext uri="{BB962C8B-B14F-4D97-AF65-F5344CB8AC3E}">
        <p14:creationId xmlns:p14="http://schemas.microsoft.com/office/powerpoint/2010/main" val="2685533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0937-1939-3841-B19D-E091B1B15C17}"/>
              </a:ext>
            </a:extLst>
          </p:cNvPr>
          <p:cNvSpPr>
            <a:spLocks noGrp="1"/>
          </p:cNvSpPr>
          <p:nvPr>
            <p:ph type="title"/>
          </p:nvPr>
        </p:nvSpPr>
        <p:spPr/>
        <p:txBody>
          <a:bodyPr>
            <a:normAutofit fontScale="90000"/>
          </a:bodyPr>
          <a:lstStyle/>
          <a:p>
            <a:r>
              <a:rPr lang="en-US" sz="3600" b="1" dirty="0"/>
              <a:t>Respirometry Data – </a:t>
            </a:r>
            <a:br>
              <a:rPr lang="en-US" b="1" dirty="0"/>
            </a:br>
            <a:r>
              <a:rPr lang="en-US" b="1" dirty="0"/>
              <a:t>All Trials, Across Treatments Oxygen (</a:t>
            </a:r>
            <a:r>
              <a:rPr lang="en-US" b="1" dirty="0">
                <a:sym typeface="Symbol" pitchFamily="2" charset="2"/>
              </a:rPr>
              <a:t></a:t>
            </a:r>
            <a:r>
              <a:rPr lang="en-US" b="1" dirty="0"/>
              <a:t>g) Reduction</a:t>
            </a:r>
            <a:endParaRPr lang="en-US" dirty="0"/>
          </a:p>
        </p:txBody>
      </p:sp>
      <p:pic>
        <p:nvPicPr>
          <p:cNvPr id="3" name="Picture 2" descr="Chart&#10;&#10;Description automatically generated">
            <a:extLst>
              <a:ext uri="{FF2B5EF4-FFF2-40B4-BE49-F238E27FC236}">
                <a16:creationId xmlns:a16="http://schemas.microsoft.com/office/drawing/2014/main" id="{C884E0E7-3AEB-854C-8097-178123CB0B06}"/>
              </a:ext>
            </a:extLst>
          </p:cNvPr>
          <p:cNvPicPr/>
          <p:nvPr/>
        </p:nvPicPr>
        <p:blipFill>
          <a:blip r:embed="rId2">
            <a:extLst>
              <a:ext uri="{28A0092B-C50C-407E-A947-70E740481C1C}">
                <a14:useLocalDpi xmlns:a14="http://schemas.microsoft.com/office/drawing/2010/main" val="0"/>
              </a:ext>
            </a:extLst>
          </a:blip>
          <a:stretch>
            <a:fillRect/>
          </a:stretch>
        </p:blipFill>
        <p:spPr>
          <a:xfrm>
            <a:off x="2294754" y="1855696"/>
            <a:ext cx="7469732" cy="4637179"/>
          </a:xfrm>
          <a:prstGeom prst="rect">
            <a:avLst/>
          </a:prstGeom>
        </p:spPr>
      </p:pic>
    </p:spTree>
    <p:extLst>
      <p:ext uri="{BB962C8B-B14F-4D97-AF65-F5344CB8AC3E}">
        <p14:creationId xmlns:p14="http://schemas.microsoft.com/office/powerpoint/2010/main" val="2684816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65876-E430-1043-A2E0-B5B7E3A314FF}"/>
              </a:ext>
            </a:extLst>
          </p:cNvPr>
          <p:cNvSpPr>
            <a:spLocks noGrp="1"/>
          </p:cNvSpPr>
          <p:nvPr>
            <p:ph type="title"/>
          </p:nvPr>
        </p:nvSpPr>
        <p:spPr/>
        <p:txBody>
          <a:bodyPr>
            <a:normAutofit/>
          </a:bodyPr>
          <a:lstStyle/>
          <a:p>
            <a:r>
              <a:rPr lang="en-US" sz="3600" b="1" dirty="0"/>
              <a:t>Respirometry Data – </a:t>
            </a:r>
            <a:br>
              <a:rPr lang="en-US" b="1" dirty="0"/>
            </a:br>
            <a:r>
              <a:rPr lang="en-US" b="1" dirty="0"/>
              <a:t>All Trials, Loading and Acclimation Time</a:t>
            </a:r>
            <a:endParaRPr lang="en-US" dirty="0"/>
          </a:p>
        </p:txBody>
      </p:sp>
      <p:graphicFrame>
        <p:nvGraphicFramePr>
          <p:cNvPr id="4" name="Object 3">
            <a:extLst>
              <a:ext uri="{FF2B5EF4-FFF2-40B4-BE49-F238E27FC236}">
                <a16:creationId xmlns:a16="http://schemas.microsoft.com/office/drawing/2014/main" id="{9356374A-4758-144A-B8C1-67158A7A2182}"/>
              </a:ext>
            </a:extLst>
          </p:cNvPr>
          <p:cNvGraphicFramePr>
            <a:graphicFrameLocks noChangeAspect="1"/>
          </p:cNvGraphicFramePr>
          <p:nvPr>
            <p:extLst>
              <p:ext uri="{D42A27DB-BD31-4B8C-83A1-F6EECF244321}">
                <p14:modId xmlns:p14="http://schemas.microsoft.com/office/powerpoint/2010/main" val="2021964576"/>
              </p:ext>
            </p:extLst>
          </p:nvPr>
        </p:nvGraphicFramePr>
        <p:xfrm>
          <a:off x="1703614" y="2190977"/>
          <a:ext cx="8533424" cy="3409723"/>
        </p:xfrm>
        <a:graphic>
          <a:graphicData uri="http://schemas.openxmlformats.org/presentationml/2006/ole">
            <mc:AlternateContent xmlns:mc="http://schemas.openxmlformats.org/markup-compatibility/2006">
              <mc:Choice xmlns:v="urn:schemas-microsoft-com:vml" Requires="v">
                <p:oleObj spid="_x0000_s11274" name="Document" r:id="rId3" imgW="5943600" imgH="2374900" progId="Word.Document.12">
                  <p:embed/>
                </p:oleObj>
              </mc:Choice>
              <mc:Fallback>
                <p:oleObj name="Document" r:id="rId3" imgW="5943600" imgH="2374900" progId="Word.Document.12">
                  <p:embed/>
                  <p:pic>
                    <p:nvPicPr>
                      <p:cNvPr id="0" name=""/>
                      <p:cNvPicPr/>
                      <p:nvPr/>
                    </p:nvPicPr>
                    <p:blipFill>
                      <a:blip r:embed="rId4"/>
                      <a:stretch>
                        <a:fillRect/>
                      </a:stretch>
                    </p:blipFill>
                    <p:spPr>
                      <a:xfrm>
                        <a:off x="1703614" y="2190977"/>
                        <a:ext cx="8533424" cy="3409723"/>
                      </a:xfrm>
                      <a:prstGeom prst="rect">
                        <a:avLst/>
                      </a:prstGeom>
                      <a:ln w="12700">
                        <a:solidFill>
                          <a:schemeClr val="tx1"/>
                        </a:solidFill>
                      </a:ln>
                    </p:spPr>
                  </p:pic>
                </p:oleObj>
              </mc:Fallback>
            </mc:AlternateContent>
          </a:graphicData>
        </a:graphic>
      </p:graphicFrame>
    </p:spTree>
    <p:extLst>
      <p:ext uri="{BB962C8B-B14F-4D97-AF65-F5344CB8AC3E}">
        <p14:creationId xmlns:p14="http://schemas.microsoft.com/office/powerpoint/2010/main" val="506447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A5B1-13F2-F241-8982-3303AC56D13A}"/>
              </a:ext>
            </a:extLst>
          </p:cNvPr>
          <p:cNvSpPr>
            <a:spLocks noGrp="1"/>
          </p:cNvSpPr>
          <p:nvPr>
            <p:ph type="title"/>
          </p:nvPr>
        </p:nvSpPr>
        <p:spPr/>
        <p:txBody>
          <a:bodyPr/>
          <a:lstStyle/>
          <a:p>
            <a:r>
              <a:rPr lang="en-US" sz="2400" b="1" dirty="0"/>
              <a:t>Respirometry Data – </a:t>
            </a:r>
            <a:br>
              <a:rPr lang="en-US" b="1" dirty="0"/>
            </a:br>
            <a:r>
              <a:rPr lang="en-US" b="1" dirty="0"/>
              <a:t>Outlier Removal</a:t>
            </a:r>
            <a:endParaRPr lang="en-US" dirty="0"/>
          </a:p>
        </p:txBody>
      </p:sp>
      <p:sp>
        <p:nvSpPr>
          <p:cNvPr id="3" name="Content Placeholder 2">
            <a:extLst>
              <a:ext uri="{FF2B5EF4-FFF2-40B4-BE49-F238E27FC236}">
                <a16:creationId xmlns:a16="http://schemas.microsoft.com/office/drawing/2014/main" id="{D10BA5E5-55B1-7E4D-8340-7E656C5E0B71}"/>
              </a:ext>
            </a:extLst>
          </p:cNvPr>
          <p:cNvSpPr>
            <a:spLocks noGrp="1"/>
          </p:cNvSpPr>
          <p:nvPr>
            <p:ph idx="1"/>
          </p:nvPr>
        </p:nvSpPr>
        <p:spPr/>
        <p:txBody>
          <a:bodyPr/>
          <a:lstStyle/>
          <a:p>
            <a:endParaRPr lang="en-US" dirty="0"/>
          </a:p>
          <a:p>
            <a:r>
              <a:rPr lang="en-US" dirty="0"/>
              <a:t>Removing outliers was a six-step process to remove observations that had a Cook’s Distance above 4/n. </a:t>
            </a:r>
          </a:p>
          <a:p>
            <a:r>
              <a:rPr lang="en-US" dirty="0"/>
              <a:t>All slopes were included for the outlier removal function. There was no minimum reduction in oxygen consumption. </a:t>
            </a:r>
          </a:p>
          <a:p>
            <a:r>
              <a:rPr lang="en-US" dirty="0"/>
              <a:t>Positive Slopes were later removed. </a:t>
            </a:r>
          </a:p>
        </p:txBody>
      </p:sp>
    </p:spTree>
    <p:extLst>
      <p:ext uri="{BB962C8B-B14F-4D97-AF65-F5344CB8AC3E}">
        <p14:creationId xmlns:p14="http://schemas.microsoft.com/office/powerpoint/2010/main" val="1944454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A5B1-13F2-F241-8982-3303AC56D13A}"/>
              </a:ext>
            </a:extLst>
          </p:cNvPr>
          <p:cNvSpPr>
            <a:spLocks noGrp="1"/>
          </p:cNvSpPr>
          <p:nvPr>
            <p:ph type="title"/>
          </p:nvPr>
        </p:nvSpPr>
        <p:spPr/>
        <p:txBody>
          <a:bodyPr>
            <a:normAutofit/>
          </a:bodyPr>
          <a:lstStyle/>
          <a:p>
            <a:r>
              <a:rPr lang="en-US" sz="2400" b="1" dirty="0"/>
              <a:t>Respirometry Data – </a:t>
            </a:r>
            <a:br>
              <a:rPr lang="en-US" b="1" dirty="0"/>
            </a:br>
            <a:r>
              <a:rPr lang="en-US" b="1" dirty="0"/>
              <a:t>Outlier Removal Functions </a:t>
            </a:r>
            <a:endParaRPr lang="en-US" dirty="0"/>
          </a:p>
        </p:txBody>
      </p:sp>
      <p:graphicFrame>
        <p:nvGraphicFramePr>
          <p:cNvPr id="4" name="Object 3">
            <a:extLst>
              <a:ext uri="{FF2B5EF4-FFF2-40B4-BE49-F238E27FC236}">
                <a16:creationId xmlns:a16="http://schemas.microsoft.com/office/drawing/2014/main" id="{F8742439-3402-F846-9003-F9DC83FFCBC1}"/>
              </a:ext>
            </a:extLst>
          </p:cNvPr>
          <p:cNvGraphicFramePr>
            <a:graphicFrameLocks noChangeAspect="1"/>
          </p:cNvGraphicFramePr>
          <p:nvPr>
            <p:extLst>
              <p:ext uri="{D42A27DB-BD31-4B8C-83A1-F6EECF244321}">
                <p14:modId xmlns:p14="http://schemas.microsoft.com/office/powerpoint/2010/main" val="270321253"/>
              </p:ext>
            </p:extLst>
          </p:nvPr>
        </p:nvGraphicFramePr>
        <p:xfrm>
          <a:off x="457200" y="2876777"/>
          <a:ext cx="5742215" cy="3202389"/>
        </p:xfrm>
        <a:graphic>
          <a:graphicData uri="http://schemas.openxmlformats.org/presentationml/2006/ole">
            <mc:AlternateContent xmlns:mc="http://schemas.openxmlformats.org/markup-compatibility/2006">
              <mc:Choice xmlns:v="urn:schemas-microsoft-com:vml" Requires="v">
                <p:oleObj spid="_x0000_s12308" name="Document" r:id="rId3" imgW="5943600" imgH="3314700" progId="Word.Document.12">
                  <p:embed/>
                </p:oleObj>
              </mc:Choice>
              <mc:Fallback>
                <p:oleObj name="Document" r:id="rId3" imgW="5943600" imgH="3314700" progId="Word.Document.12">
                  <p:embed/>
                  <p:pic>
                    <p:nvPicPr>
                      <p:cNvPr id="0" name=""/>
                      <p:cNvPicPr/>
                      <p:nvPr/>
                    </p:nvPicPr>
                    <p:blipFill>
                      <a:blip r:embed="rId4"/>
                      <a:stretch>
                        <a:fillRect/>
                      </a:stretch>
                    </p:blipFill>
                    <p:spPr>
                      <a:xfrm>
                        <a:off x="457200" y="2876777"/>
                        <a:ext cx="5742215" cy="3202389"/>
                      </a:xfrm>
                      <a:prstGeom prst="rect">
                        <a:avLst/>
                      </a:prstGeom>
                      <a:ln w="12700">
                        <a:solidFill>
                          <a:schemeClr val="tx1"/>
                        </a:solidFill>
                      </a:ln>
                    </p:spPr>
                  </p:pic>
                </p:oleObj>
              </mc:Fallback>
            </mc:AlternateContent>
          </a:graphicData>
        </a:graphic>
      </p:graphicFrame>
      <p:graphicFrame>
        <p:nvGraphicFramePr>
          <p:cNvPr id="6" name="Object 5">
            <a:extLst>
              <a:ext uri="{FF2B5EF4-FFF2-40B4-BE49-F238E27FC236}">
                <a16:creationId xmlns:a16="http://schemas.microsoft.com/office/drawing/2014/main" id="{F63BA7B6-30D0-6142-BB47-DCAAC64F6A78}"/>
              </a:ext>
            </a:extLst>
          </p:cNvPr>
          <p:cNvGraphicFramePr>
            <a:graphicFrameLocks noChangeAspect="1"/>
          </p:cNvGraphicFramePr>
          <p:nvPr>
            <p:extLst>
              <p:ext uri="{D42A27DB-BD31-4B8C-83A1-F6EECF244321}">
                <p14:modId xmlns:p14="http://schemas.microsoft.com/office/powerpoint/2010/main" val="4741700"/>
              </p:ext>
            </p:extLst>
          </p:nvPr>
        </p:nvGraphicFramePr>
        <p:xfrm>
          <a:off x="6585857" y="2876777"/>
          <a:ext cx="5402193" cy="3197452"/>
        </p:xfrm>
        <a:graphic>
          <a:graphicData uri="http://schemas.openxmlformats.org/presentationml/2006/ole">
            <mc:AlternateContent xmlns:mc="http://schemas.openxmlformats.org/markup-compatibility/2006">
              <mc:Choice xmlns:v="urn:schemas-microsoft-com:vml" Requires="v">
                <p:oleObj spid="_x0000_s12309" name="Document" r:id="rId5" imgW="5943600" imgH="3517900" progId="Word.Document.12">
                  <p:embed/>
                </p:oleObj>
              </mc:Choice>
              <mc:Fallback>
                <p:oleObj name="Document" r:id="rId5" imgW="5943600" imgH="3517900" progId="Word.Document.12">
                  <p:embed/>
                  <p:pic>
                    <p:nvPicPr>
                      <p:cNvPr id="0" name=""/>
                      <p:cNvPicPr/>
                      <p:nvPr/>
                    </p:nvPicPr>
                    <p:blipFill>
                      <a:blip r:embed="rId6"/>
                      <a:stretch>
                        <a:fillRect/>
                      </a:stretch>
                    </p:blipFill>
                    <p:spPr>
                      <a:xfrm>
                        <a:off x="6585857" y="2876777"/>
                        <a:ext cx="5402193" cy="3197452"/>
                      </a:xfrm>
                      <a:prstGeom prst="rect">
                        <a:avLst/>
                      </a:prstGeom>
                      <a:ln w="22225">
                        <a:solidFill>
                          <a:schemeClr val="tx1"/>
                        </a:solidFill>
                      </a:ln>
                    </p:spPr>
                  </p:pic>
                </p:oleObj>
              </mc:Fallback>
            </mc:AlternateContent>
          </a:graphicData>
        </a:graphic>
      </p:graphicFrame>
      <p:sp>
        <p:nvSpPr>
          <p:cNvPr id="7" name="Rounded Rectangle 6">
            <a:extLst>
              <a:ext uri="{FF2B5EF4-FFF2-40B4-BE49-F238E27FC236}">
                <a16:creationId xmlns:a16="http://schemas.microsoft.com/office/drawing/2014/main" id="{7F8F0E40-4E54-9E4C-A4AA-C5492C0928E4}"/>
              </a:ext>
            </a:extLst>
          </p:cNvPr>
          <p:cNvSpPr/>
          <p:nvPr/>
        </p:nvSpPr>
        <p:spPr>
          <a:xfrm>
            <a:off x="3056165" y="2220686"/>
            <a:ext cx="6286500" cy="375557"/>
          </a:xfrm>
          <a:prstGeom prst="roundRect">
            <a:avLst/>
          </a:prstGeom>
          <a:solidFill>
            <a:srgbClr val="253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Six Step Outlier Removal Function</a:t>
            </a:r>
          </a:p>
        </p:txBody>
      </p:sp>
    </p:spTree>
    <p:extLst>
      <p:ext uri="{BB962C8B-B14F-4D97-AF65-F5344CB8AC3E}">
        <p14:creationId xmlns:p14="http://schemas.microsoft.com/office/powerpoint/2010/main" val="2754773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B8C4C-944A-C64B-8620-878E8CFBE8D1}"/>
              </a:ext>
            </a:extLst>
          </p:cNvPr>
          <p:cNvSpPr>
            <a:spLocks noGrp="1"/>
          </p:cNvSpPr>
          <p:nvPr>
            <p:ph type="title"/>
          </p:nvPr>
        </p:nvSpPr>
        <p:spPr/>
        <p:txBody>
          <a:bodyPr/>
          <a:lstStyle/>
          <a:p>
            <a:r>
              <a:rPr lang="en-US" sz="2400" dirty="0"/>
              <a:t>Conditions Prior to Respirometry –</a:t>
            </a:r>
            <a:br>
              <a:rPr lang="en-US" b="1" dirty="0"/>
            </a:br>
            <a:r>
              <a:rPr lang="en-US" b="1" dirty="0"/>
              <a:t>Fasting Period Actions</a:t>
            </a:r>
          </a:p>
        </p:txBody>
      </p:sp>
      <p:sp>
        <p:nvSpPr>
          <p:cNvPr id="3" name="Content Placeholder 2">
            <a:extLst>
              <a:ext uri="{FF2B5EF4-FFF2-40B4-BE49-F238E27FC236}">
                <a16:creationId xmlns:a16="http://schemas.microsoft.com/office/drawing/2014/main" id="{75A25610-4C46-174C-A712-D2FE8421954A}"/>
              </a:ext>
            </a:extLst>
          </p:cNvPr>
          <p:cNvSpPr>
            <a:spLocks noGrp="1"/>
          </p:cNvSpPr>
          <p:nvPr>
            <p:ph idx="1"/>
          </p:nvPr>
        </p:nvSpPr>
        <p:spPr>
          <a:xfrm>
            <a:off x="838200" y="1825625"/>
            <a:ext cx="9693729" cy="4351338"/>
          </a:xfrm>
        </p:spPr>
        <p:txBody>
          <a:bodyPr>
            <a:normAutofit fontScale="92500" lnSpcReduction="10000"/>
          </a:bodyPr>
          <a:lstStyle/>
          <a:p>
            <a:endParaRPr lang="en-US" dirty="0"/>
          </a:p>
          <a:p>
            <a:r>
              <a:rPr lang="en-US" dirty="0"/>
              <a:t>To achieve a 24hour fast for all animals MOATs 2, 6, 8, and 12 were not fed and EZ larva and Artemia cysts remaining were siphoned away/vacuumed out on Sunday 27OCT19.  </a:t>
            </a:r>
          </a:p>
          <a:p>
            <a:pPr marL="0" indent="0">
              <a:buNone/>
            </a:pPr>
            <a:endParaRPr lang="en-US" dirty="0"/>
          </a:p>
          <a:p>
            <a:r>
              <a:rPr lang="en-US" dirty="0"/>
              <a:t>On Sunday 27OCT19, remaining MOATs were fed per routine after 1230 local. Diet inputs were introduced following the 1230 shut off. </a:t>
            </a:r>
          </a:p>
          <a:p>
            <a:pPr marL="0" indent="0">
              <a:buNone/>
            </a:pPr>
            <a:endParaRPr lang="en-US" dirty="0"/>
          </a:p>
          <a:p>
            <a:r>
              <a:rPr lang="en-US" dirty="0"/>
              <a:t>EZ larva remnants and Artemia cysts for MOATs 1, 7, 10, 11, and 13 were siphoned away/vacuumed out the morning of 28OCT21 prior to 1230. </a:t>
            </a:r>
          </a:p>
        </p:txBody>
      </p:sp>
    </p:spTree>
    <p:extLst>
      <p:ext uri="{BB962C8B-B14F-4D97-AF65-F5344CB8AC3E}">
        <p14:creationId xmlns:p14="http://schemas.microsoft.com/office/powerpoint/2010/main" val="3605534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E021-B3DF-E542-A711-1BA30A529B08}"/>
              </a:ext>
            </a:extLst>
          </p:cNvPr>
          <p:cNvSpPr>
            <a:spLocks noGrp="1"/>
          </p:cNvSpPr>
          <p:nvPr>
            <p:ph type="title"/>
          </p:nvPr>
        </p:nvSpPr>
        <p:spPr/>
        <p:txBody>
          <a:bodyPr>
            <a:normAutofit/>
          </a:bodyPr>
          <a:lstStyle/>
          <a:p>
            <a:pPr lvl="0"/>
            <a:r>
              <a:rPr lang="en-US" sz="2400" b="1" dirty="0"/>
              <a:t>Respirometry Data – </a:t>
            </a:r>
            <a:br>
              <a:rPr lang="en-US" b="1" dirty="0"/>
            </a:br>
            <a:r>
              <a:rPr lang="en-US" b="1" dirty="0"/>
              <a:t>Slope Corrections</a:t>
            </a:r>
            <a:endParaRPr lang="en-US" dirty="0"/>
          </a:p>
        </p:txBody>
      </p:sp>
      <p:sp>
        <p:nvSpPr>
          <p:cNvPr id="3" name="Content Placeholder 2">
            <a:extLst>
              <a:ext uri="{FF2B5EF4-FFF2-40B4-BE49-F238E27FC236}">
                <a16:creationId xmlns:a16="http://schemas.microsoft.com/office/drawing/2014/main" id="{9B6DE323-EC53-DD4A-A93C-4F05F4DB81EE}"/>
              </a:ext>
            </a:extLst>
          </p:cNvPr>
          <p:cNvSpPr>
            <a:spLocks noGrp="1"/>
          </p:cNvSpPr>
          <p:nvPr>
            <p:ph idx="1"/>
          </p:nvPr>
        </p:nvSpPr>
        <p:spPr>
          <a:xfrm>
            <a:off x="838200" y="1825625"/>
            <a:ext cx="9693729" cy="819604"/>
          </a:xfrm>
        </p:spPr>
        <p:txBody>
          <a:bodyPr/>
          <a:lstStyle/>
          <a:p>
            <a:r>
              <a:rPr lang="en-US" sz="2400" dirty="0"/>
              <a:t>Blank Slope Averages &amp; Correcting Slopes based on blank vials and animal wet weight</a:t>
            </a:r>
          </a:p>
          <a:p>
            <a:endParaRPr lang="en-US" dirty="0"/>
          </a:p>
        </p:txBody>
      </p:sp>
      <p:graphicFrame>
        <p:nvGraphicFramePr>
          <p:cNvPr id="5" name="Object 4">
            <a:extLst>
              <a:ext uri="{FF2B5EF4-FFF2-40B4-BE49-F238E27FC236}">
                <a16:creationId xmlns:a16="http://schemas.microsoft.com/office/drawing/2014/main" id="{0A5A03D7-20CA-EF47-B442-85E43D86DB53}"/>
              </a:ext>
            </a:extLst>
          </p:cNvPr>
          <p:cNvGraphicFramePr>
            <a:graphicFrameLocks noChangeAspect="1"/>
          </p:cNvGraphicFramePr>
          <p:nvPr>
            <p:extLst>
              <p:ext uri="{D42A27DB-BD31-4B8C-83A1-F6EECF244321}">
                <p14:modId xmlns:p14="http://schemas.microsoft.com/office/powerpoint/2010/main" val="2877950554"/>
              </p:ext>
            </p:extLst>
          </p:nvPr>
        </p:nvGraphicFramePr>
        <p:xfrm>
          <a:off x="838200" y="2992891"/>
          <a:ext cx="5943600" cy="2959100"/>
        </p:xfrm>
        <a:graphic>
          <a:graphicData uri="http://schemas.openxmlformats.org/presentationml/2006/ole">
            <mc:AlternateContent xmlns:mc="http://schemas.openxmlformats.org/markup-compatibility/2006">
              <mc:Choice xmlns:v="urn:schemas-microsoft-com:vml" Requires="v">
                <p:oleObj spid="_x0000_s13321" name="Document" r:id="rId3" imgW="5943600" imgH="2959100" progId="Word.Document.12">
                  <p:embed/>
                </p:oleObj>
              </mc:Choice>
              <mc:Fallback>
                <p:oleObj name="Document" r:id="rId3" imgW="5943600" imgH="2959100" progId="Word.Document.12">
                  <p:embed/>
                  <p:pic>
                    <p:nvPicPr>
                      <p:cNvPr id="0" name=""/>
                      <p:cNvPicPr/>
                      <p:nvPr/>
                    </p:nvPicPr>
                    <p:blipFill>
                      <a:blip r:embed="rId4"/>
                      <a:stretch>
                        <a:fillRect/>
                      </a:stretch>
                    </p:blipFill>
                    <p:spPr>
                      <a:xfrm>
                        <a:off x="838200" y="2992891"/>
                        <a:ext cx="5943600" cy="2959100"/>
                      </a:xfrm>
                      <a:prstGeom prst="rect">
                        <a:avLst/>
                      </a:prstGeom>
                      <a:ln w="22225">
                        <a:solidFill>
                          <a:schemeClr val="tx1"/>
                        </a:solidFill>
                      </a:ln>
                    </p:spPr>
                  </p:pic>
                </p:oleObj>
              </mc:Fallback>
            </mc:AlternateContent>
          </a:graphicData>
        </a:graphic>
      </p:graphicFrame>
      <p:graphicFrame>
        <p:nvGraphicFramePr>
          <p:cNvPr id="8" name="Table 7">
            <a:extLst>
              <a:ext uri="{FF2B5EF4-FFF2-40B4-BE49-F238E27FC236}">
                <a16:creationId xmlns:a16="http://schemas.microsoft.com/office/drawing/2014/main" id="{BF1D7BCA-6136-7246-8870-45470AA6C682}"/>
              </a:ext>
            </a:extLst>
          </p:cNvPr>
          <p:cNvGraphicFramePr>
            <a:graphicFrameLocks noGrp="1"/>
          </p:cNvGraphicFramePr>
          <p:nvPr>
            <p:extLst>
              <p:ext uri="{D42A27DB-BD31-4B8C-83A1-F6EECF244321}">
                <p14:modId xmlns:p14="http://schemas.microsoft.com/office/powerpoint/2010/main" val="1746313517"/>
              </p:ext>
            </p:extLst>
          </p:nvPr>
        </p:nvGraphicFramePr>
        <p:xfrm>
          <a:off x="7028315" y="2992891"/>
          <a:ext cx="4303714" cy="2000796"/>
        </p:xfrm>
        <a:graphic>
          <a:graphicData uri="http://schemas.openxmlformats.org/drawingml/2006/table">
            <a:tbl>
              <a:tblPr firstRow="1" firstCol="1" bandRow="1"/>
              <a:tblGrid>
                <a:gridCol w="2638200">
                  <a:extLst>
                    <a:ext uri="{9D8B030D-6E8A-4147-A177-3AD203B41FA5}">
                      <a16:colId xmlns:a16="http://schemas.microsoft.com/office/drawing/2014/main" val="285885116"/>
                    </a:ext>
                  </a:extLst>
                </a:gridCol>
                <a:gridCol w="1665514">
                  <a:extLst>
                    <a:ext uri="{9D8B030D-6E8A-4147-A177-3AD203B41FA5}">
                      <a16:colId xmlns:a16="http://schemas.microsoft.com/office/drawing/2014/main" val="3551216703"/>
                    </a:ext>
                  </a:extLst>
                </a:gridCol>
              </a:tblGrid>
              <a:tr h="500199">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Blank Mean Slope Trial 01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-12.9572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558719"/>
                  </a:ext>
                </a:extLst>
              </a:tr>
              <a:tr h="500199">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Blank Mean Slope Trial 02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-6.7701</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3320251"/>
                  </a:ext>
                </a:extLst>
              </a:tr>
              <a:tr h="500199">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Blank Mean Slope Trial 03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-8.58243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498415"/>
                  </a:ext>
                </a:extLst>
              </a:tr>
              <a:tr h="500199">
                <a:tc>
                  <a:txBody>
                    <a:bodyPr/>
                    <a:lstStyle/>
                    <a:p>
                      <a:pPr marL="0" marR="0" algn="ctr">
                        <a:spcBef>
                          <a:spcPts val="0"/>
                        </a:spcBef>
                        <a:spcAft>
                          <a:spcPts val="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Blank Mean Slope Trial 04</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-8.91736</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1630093"/>
                  </a:ext>
                </a:extLst>
              </a:tr>
            </a:tbl>
          </a:graphicData>
        </a:graphic>
      </p:graphicFrame>
    </p:spTree>
    <p:extLst>
      <p:ext uri="{BB962C8B-B14F-4D97-AF65-F5344CB8AC3E}">
        <p14:creationId xmlns:p14="http://schemas.microsoft.com/office/powerpoint/2010/main" val="2457752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9814-6A75-E743-8181-A19032F73D8F}"/>
              </a:ext>
            </a:extLst>
          </p:cNvPr>
          <p:cNvSpPr>
            <a:spLocks noGrp="1"/>
          </p:cNvSpPr>
          <p:nvPr>
            <p:ph type="title"/>
          </p:nvPr>
        </p:nvSpPr>
        <p:spPr/>
        <p:txBody>
          <a:bodyPr/>
          <a:lstStyle/>
          <a:p>
            <a:r>
              <a:rPr lang="en-US" sz="2400" b="1" dirty="0"/>
              <a:t>Respirometry Data – </a:t>
            </a:r>
            <a:br>
              <a:rPr lang="en-US" b="1" dirty="0"/>
            </a:br>
            <a:r>
              <a:rPr lang="en-US" sz="3600" b="1" dirty="0"/>
              <a:t>Slope Corrections</a:t>
            </a:r>
            <a:endParaRPr lang="en-US" dirty="0"/>
          </a:p>
        </p:txBody>
      </p:sp>
      <p:graphicFrame>
        <p:nvGraphicFramePr>
          <p:cNvPr id="4" name="Object 3">
            <a:extLst>
              <a:ext uri="{FF2B5EF4-FFF2-40B4-BE49-F238E27FC236}">
                <a16:creationId xmlns:a16="http://schemas.microsoft.com/office/drawing/2014/main" id="{F0807480-B982-AB46-99AB-1CC0493B63B8}"/>
              </a:ext>
            </a:extLst>
          </p:cNvPr>
          <p:cNvGraphicFramePr>
            <a:graphicFrameLocks noChangeAspect="1"/>
          </p:cNvGraphicFramePr>
          <p:nvPr>
            <p:extLst>
              <p:ext uri="{D42A27DB-BD31-4B8C-83A1-F6EECF244321}">
                <p14:modId xmlns:p14="http://schemas.microsoft.com/office/powerpoint/2010/main" val="2471868837"/>
              </p:ext>
            </p:extLst>
          </p:nvPr>
        </p:nvGraphicFramePr>
        <p:xfrm>
          <a:off x="4332515" y="4034292"/>
          <a:ext cx="5943600" cy="1993900"/>
        </p:xfrm>
        <a:graphic>
          <a:graphicData uri="http://schemas.openxmlformats.org/presentationml/2006/ole">
            <mc:AlternateContent xmlns:mc="http://schemas.openxmlformats.org/markup-compatibility/2006">
              <mc:Choice xmlns:v="urn:schemas-microsoft-com:vml" Requires="v">
                <p:oleObj spid="_x0000_s14347" name="Document" r:id="rId3" imgW="5943600" imgH="1993900" progId="Word.Document.12">
                  <p:embed/>
                </p:oleObj>
              </mc:Choice>
              <mc:Fallback>
                <p:oleObj name="Document" r:id="rId3" imgW="5943600" imgH="1993900" progId="Word.Document.12">
                  <p:embed/>
                  <p:pic>
                    <p:nvPicPr>
                      <p:cNvPr id="0" name=""/>
                      <p:cNvPicPr/>
                      <p:nvPr/>
                    </p:nvPicPr>
                    <p:blipFill>
                      <a:blip r:embed="rId4"/>
                      <a:stretch>
                        <a:fillRect/>
                      </a:stretch>
                    </p:blipFill>
                    <p:spPr>
                      <a:xfrm>
                        <a:off x="4332515" y="4034292"/>
                        <a:ext cx="5943600" cy="1993900"/>
                      </a:xfrm>
                      <a:prstGeom prst="rect">
                        <a:avLst/>
                      </a:prstGeom>
                      <a:ln w="22225">
                        <a:solidFill>
                          <a:schemeClr val="tx1"/>
                        </a:solidFill>
                      </a:ln>
                    </p:spPr>
                  </p:pic>
                </p:oleObj>
              </mc:Fallback>
            </mc:AlternateContent>
          </a:graphicData>
        </a:graphic>
      </p:graphicFrame>
      <p:graphicFrame>
        <p:nvGraphicFramePr>
          <p:cNvPr id="7" name="Object 6">
            <a:extLst>
              <a:ext uri="{FF2B5EF4-FFF2-40B4-BE49-F238E27FC236}">
                <a16:creationId xmlns:a16="http://schemas.microsoft.com/office/drawing/2014/main" id="{CDA12B4B-C0CF-FD42-805E-896951FE075D}"/>
              </a:ext>
            </a:extLst>
          </p:cNvPr>
          <p:cNvGraphicFramePr>
            <a:graphicFrameLocks noChangeAspect="1"/>
          </p:cNvGraphicFramePr>
          <p:nvPr>
            <p:extLst>
              <p:ext uri="{D42A27DB-BD31-4B8C-83A1-F6EECF244321}">
                <p14:modId xmlns:p14="http://schemas.microsoft.com/office/powerpoint/2010/main" val="698526725"/>
              </p:ext>
            </p:extLst>
          </p:nvPr>
        </p:nvGraphicFramePr>
        <p:xfrm>
          <a:off x="4332514" y="763814"/>
          <a:ext cx="5943600" cy="2959100"/>
        </p:xfrm>
        <a:graphic>
          <a:graphicData uri="http://schemas.openxmlformats.org/presentationml/2006/ole">
            <mc:AlternateContent xmlns:mc="http://schemas.openxmlformats.org/markup-compatibility/2006">
              <mc:Choice xmlns:v="urn:schemas-microsoft-com:vml" Requires="v">
                <p:oleObj spid="_x0000_s14348" name="Document" r:id="rId5" imgW="5943600" imgH="2959100" progId="Word.Document.12">
                  <p:embed/>
                </p:oleObj>
              </mc:Choice>
              <mc:Fallback>
                <p:oleObj name="Document" r:id="rId5" imgW="5943600" imgH="2959100" progId="Word.Document.12">
                  <p:embed/>
                  <p:pic>
                    <p:nvPicPr>
                      <p:cNvPr id="5" name="Object 4">
                        <a:extLst>
                          <a:ext uri="{FF2B5EF4-FFF2-40B4-BE49-F238E27FC236}">
                            <a16:creationId xmlns:a16="http://schemas.microsoft.com/office/drawing/2014/main" id="{0A5A03D7-20CA-EF47-B442-85E43D86DB53}"/>
                          </a:ext>
                        </a:extLst>
                      </p:cNvPr>
                      <p:cNvPicPr/>
                      <p:nvPr/>
                    </p:nvPicPr>
                    <p:blipFill>
                      <a:blip r:embed="rId6"/>
                      <a:stretch>
                        <a:fillRect/>
                      </a:stretch>
                    </p:blipFill>
                    <p:spPr>
                      <a:xfrm>
                        <a:off x="4332514" y="763814"/>
                        <a:ext cx="5943600" cy="2959100"/>
                      </a:xfrm>
                      <a:prstGeom prst="rect">
                        <a:avLst/>
                      </a:prstGeom>
                      <a:ln w="22225">
                        <a:solidFill>
                          <a:schemeClr val="tx1"/>
                        </a:solidFill>
                      </a:ln>
                    </p:spPr>
                  </p:pic>
                </p:oleObj>
              </mc:Fallback>
            </mc:AlternateContent>
          </a:graphicData>
        </a:graphic>
      </p:graphicFrame>
      <p:pic>
        <p:nvPicPr>
          <p:cNvPr id="5" name="Picture 4">
            <a:extLst>
              <a:ext uri="{FF2B5EF4-FFF2-40B4-BE49-F238E27FC236}">
                <a16:creationId xmlns:a16="http://schemas.microsoft.com/office/drawing/2014/main" id="{F323EAC4-D8FB-494F-9553-570319F51333}"/>
              </a:ext>
            </a:extLst>
          </p:cNvPr>
          <p:cNvPicPr>
            <a:picLocks noChangeAspect="1"/>
          </p:cNvPicPr>
          <p:nvPr/>
        </p:nvPicPr>
        <p:blipFill>
          <a:blip r:embed="rId7"/>
          <a:stretch>
            <a:fillRect/>
          </a:stretch>
        </p:blipFill>
        <p:spPr>
          <a:xfrm>
            <a:off x="1709057" y="1746479"/>
            <a:ext cx="1674965" cy="1659164"/>
          </a:xfrm>
          <a:prstGeom prst="rect">
            <a:avLst/>
          </a:prstGeom>
        </p:spPr>
      </p:pic>
      <p:pic>
        <p:nvPicPr>
          <p:cNvPr id="6" name="Picture 5">
            <a:extLst>
              <a:ext uri="{FF2B5EF4-FFF2-40B4-BE49-F238E27FC236}">
                <a16:creationId xmlns:a16="http://schemas.microsoft.com/office/drawing/2014/main" id="{C1BC5826-24DB-034B-8077-2D40C1B7529E}"/>
              </a:ext>
            </a:extLst>
          </p:cNvPr>
          <p:cNvPicPr>
            <a:picLocks noChangeAspect="1"/>
          </p:cNvPicPr>
          <p:nvPr/>
        </p:nvPicPr>
        <p:blipFill>
          <a:blip r:embed="rId8"/>
          <a:stretch>
            <a:fillRect/>
          </a:stretch>
        </p:blipFill>
        <p:spPr>
          <a:xfrm rot="10800000">
            <a:off x="1723043" y="3593420"/>
            <a:ext cx="1660979" cy="2265505"/>
          </a:xfrm>
          <a:prstGeom prst="rect">
            <a:avLst/>
          </a:prstGeom>
        </p:spPr>
      </p:pic>
    </p:spTree>
    <p:extLst>
      <p:ext uri="{BB962C8B-B14F-4D97-AF65-F5344CB8AC3E}">
        <p14:creationId xmlns:p14="http://schemas.microsoft.com/office/powerpoint/2010/main" val="466776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C4BBD-9E7D-FA45-8172-2DA700170B88}"/>
              </a:ext>
            </a:extLst>
          </p:cNvPr>
          <p:cNvSpPr>
            <a:spLocks noGrp="1"/>
          </p:cNvSpPr>
          <p:nvPr>
            <p:ph type="title"/>
          </p:nvPr>
        </p:nvSpPr>
        <p:spPr/>
        <p:txBody>
          <a:bodyPr/>
          <a:lstStyle/>
          <a:p>
            <a:r>
              <a:rPr lang="en-US" b="1" dirty="0"/>
              <a:t>Slopes Plots</a:t>
            </a:r>
            <a:endParaRPr lang="en-US" dirty="0"/>
          </a:p>
        </p:txBody>
      </p:sp>
      <p:pic>
        <p:nvPicPr>
          <p:cNvPr id="8" name="Picture 7">
            <a:extLst>
              <a:ext uri="{FF2B5EF4-FFF2-40B4-BE49-F238E27FC236}">
                <a16:creationId xmlns:a16="http://schemas.microsoft.com/office/drawing/2014/main" id="{B05B4155-0831-1D46-B48B-812F917F0818}"/>
              </a:ext>
            </a:extLst>
          </p:cNvPr>
          <p:cNvPicPr>
            <a:picLocks noChangeAspect="1"/>
          </p:cNvPicPr>
          <p:nvPr/>
        </p:nvPicPr>
        <p:blipFill>
          <a:blip r:embed="rId3"/>
          <a:stretch>
            <a:fillRect/>
          </a:stretch>
        </p:blipFill>
        <p:spPr>
          <a:xfrm>
            <a:off x="1889578" y="1416050"/>
            <a:ext cx="7988300" cy="4940300"/>
          </a:xfrm>
          <a:prstGeom prst="rect">
            <a:avLst/>
          </a:prstGeom>
        </p:spPr>
      </p:pic>
    </p:spTree>
    <p:extLst>
      <p:ext uri="{BB962C8B-B14F-4D97-AF65-F5344CB8AC3E}">
        <p14:creationId xmlns:p14="http://schemas.microsoft.com/office/powerpoint/2010/main" val="191127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C4BBD-9E7D-FA45-8172-2DA700170B88}"/>
              </a:ext>
            </a:extLst>
          </p:cNvPr>
          <p:cNvSpPr>
            <a:spLocks noGrp="1"/>
          </p:cNvSpPr>
          <p:nvPr>
            <p:ph type="title"/>
          </p:nvPr>
        </p:nvSpPr>
        <p:spPr/>
        <p:txBody>
          <a:bodyPr/>
          <a:lstStyle/>
          <a:p>
            <a:r>
              <a:rPr lang="en-US" b="1" dirty="0"/>
              <a:t>Slopes Plots</a:t>
            </a:r>
            <a:endParaRPr lang="en-US" dirty="0"/>
          </a:p>
        </p:txBody>
      </p:sp>
      <p:sp>
        <p:nvSpPr>
          <p:cNvPr id="4" name="AutoShape 2">
            <a:extLst>
              <a:ext uri="{FF2B5EF4-FFF2-40B4-BE49-F238E27FC236}">
                <a16:creationId xmlns:a16="http://schemas.microsoft.com/office/drawing/2014/main" id="{CA8B342F-FA0F-DA4F-9E97-F7FC56D4D46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71E8F03B-E0AA-2541-9CDA-5ED0B1815070}"/>
              </a:ext>
            </a:extLst>
          </p:cNvPr>
          <p:cNvPicPr>
            <a:picLocks noChangeAspect="1"/>
          </p:cNvPicPr>
          <p:nvPr/>
        </p:nvPicPr>
        <p:blipFill>
          <a:blip r:embed="rId3"/>
          <a:stretch>
            <a:fillRect/>
          </a:stretch>
        </p:blipFill>
        <p:spPr>
          <a:xfrm>
            <a:off x="1949450" y="1552575"/>
            <a:ext cx="7988300" cy="4940300"/>
          </a:xfrm>
          <a:prstGeom prst="rect">
            <a:avLst/>
          </a:prstGeom>
        </p:spPr>
      </p:pic>
    </p:spTree>
    <p:extLst>
      <p:ext uri="{BB962C8B-B14F-4D97-AF65-F5344CB8AC3E}">
        <p14:creationId xmlns:p14="http://schemas.microsoft.com/office/powerpoint/2010/main" val="358808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090E0-EAEB-AE4E-9E7D-CC405D6873A3}"/>
              </a:ext>
            </a:extLst>
          </p:cNvPr>
          <p:cNvSpPr>
            <a:spLocks noGrp="1"/>
          </p:cNvSpPr>
          <p:nvPr>
            <p:ph type="title"/>
          </p:nvPr>
        </p:nvSpPr>
        <p:spPr/>
        <p:txBody>
          <a:bodyPr/>
          <a:lstStyle/>
          <a:p>
            <a:r>
              <a:rPr lang="en-US" b="1" dirty="0"/>
              <a:t>“</a:t>
            </a:r>
            <a:r>
              <a:rPr lang="en-US" b="1" dirty="0" err="1"/>
              <a:t>dSlopes.summary</a:t>
            </a:r>
            <a:r>
              <a:rPr lang="en-US" b="1" dirty="0"/>
              <a:t>” Table</a:t>
            </a:r>
            <a:endParaRPr lang="en-US" dirty="0"/>
          </a:p>
        </p:txBody>
      </p:sp>
      <p:graphicFrame>
        <p:nvGraphicFramePr>
          <p:cNvPr id="4" name="Content Placeholder 3">
            <a:extLst>
              <a:ext uri="{FF2B5EF4-FFF2-40B4-BE49-F238E27FC236}">
                <a16:creationId xmlns:a16="http://schemas.microsoft.com/office/drawing/2014/main" id="{131311EC-9028-9A44-B999-9B2F9B83EB81}"/>
              </a:ext>
            </a:extLst>
          </p:cNvPr>
          <p:cNvGraphicFramePr>
            <a:graphicFrameLocks noGrp="1"/>
          </p:cNvGraphicFramePr>
          <p:nvPr>
            <p:ph idx="1"/>
            <p:extLst>
              <p:ext uri="{D42A27DB-BD31-4B8C-83A1-F6EECF244321}">
                <p14:modId xmlns:p14="http://schemas.microsoft.com/office/powerpoint/2010/main" val="2628111745"/>
              </p:ext>
            </p:extLst>
          </p:nvPr>
        </p:nvGraphicFramePr>
        <p:xfrm>
          <a:off x="1420582" y="2075367"/>
          <a:ext cx="8820698" cy="2380255"/>
        </p:xfrm>
        <a:graphic>
          <a:graphicData uri="http://schemas.openxmlformats.org/drawingml/2006/table">
            <a:tbl>
              <a:tblPr>
                <a:tableStyleId>{5940675A-B579-460E-94D1-54222C63F5DA}</a:tableStyleId>
              </a:tblPr>
              <a:tblGrid>
                <a:gridCol w="1146484">
                  <a:extLst>
                    <a:ext uri="{9D8B030D-6E8A-4147-A177-3AD203B41FA5}">
                      <a16:colId xmlns:a16="http://schemas.microsoft.com/office/drawing/2014/main" val="174788033"/>
                    </a:ext>
                  </a:extLst>
                </a:gridCol>
                <a:gridCol w="1171506">
                  <a:extLst>
                    <a:ext uri="{9D8B030D-6E8A-4147-A177-3AD203B41FA5}">
                      <a16:colId xmlns:a16="http://schemas.microsoft.com/office/drawing/2014/main" val="3737452163"/>
                    </a:ext>
                  </a:extLst>
                </a:gridCol>
                <a:gridCol w="1158996">
                  <a:extLst>
                    <a:ext uri="{9D8B030D-6E8A-4147-A177-3AD203B41FA5}">
                      <a16:colId xmlns:a16="http://schemas.microsoft.com/office/drawing/2014/main" val="3706525024"/>
                    </a:ext>
                  </a:extLst>
                </a:gridCol>
                <a:gridCol w="1158996">
                  <a:extLst>
                    <a:ext uri="{9D8B030D-6E8A-4147-A177-3AD203B41FA5}">
                      <a16:colId xmlns:a16="http://schemas.microsoft.com/office/drawing/2014/main" val="2290308820"/>
                    </a:ext>
                  </a:extLst>
                </a:gridCol>
                <a:gridCol w="1158996">
                  <a:extLst>
                    <a:ext uri="{9D8B030D-6E8A-4147-A177-3AD203B41FA5}">
                      <a16:colId xmlns:a16="http://schemas.microsoft.com/office/drawing/2014/main" val="1702138593"/>
                    </a:ext>
                  </a:extLst>
                </a:gridCol>
                <a:gridCol w="613008">
                  <a:extLst>
                    <a:ext uri="{9D8B030D-6E8A-4147-A177-3AD203B41FA5}">
                      <a16:colId xmlns:a16="http://schemas.microsoft.com/office/drawing/2014/main" val="2520930191"/>
                    </a:ext>
                  </a:extLst>
                </a:gridCol>
                <a:gridCol w="1206356">
                  <a:extLst>
                    <a:ext uri="{9D8B030D-6E8A-4147-A177-3AD203B41FA5}">
                      <a16:colId xmlns:a16="http://schemas.microsoft.com/office/drawing/2014/main" val="198511945"/>
                    </a:ext>
                  </a:extLst>
                </a:gridCol>
                <a:gridCol w="1206356">
                  <a:extLst>
                    <a:ext uri="{9D8B030D-6E8A-4147-A177-3AD203B41FA5}">
                      <a16:colId xmlns:a16="http://schemas.microsoft.com/office/drawing/2014/main" val="367438183"/>
                    </a:ext>
                  </a:extLst>
                </a:gridCol>
              </a:tblGrid>
              <a:tr h="476051">
                <a:tc gridSpan="8">
                  <a:txBody>
                    <a:bodyPr/>
                    <a:lstStyle/>
                    <a:p>
                      <a:pPr marL="0" marR="0" algn="ctr">
                        <a:spcBef>
                          <a:spcPts val="0"/>
                        </a:spcBef>
                        <a:spcAft>
                          <a:spcPts val="0"/>
                        </a:spcAft>
                      </a:pPr>
                      <a:r>
                        <a:rPr lang="en-US" sz="1600" dirty="0">
                          <a:effectLst/>
                        </a:rPr>
                        <a:t> “</a:t>
                      </a:r>
                      <a:r>
                        <a:rPr lang="en-US" sz="1600" dirty="0" err="1">
                          <a:effectLst/>
                        </a:rPr>
                        <a:t>dSlopes.summary</a:t>
                      </a:r>
                      <a:r>
                        <a:rPr lang="en-US" sz="1600" dirty="0">
                          <a:effectLst/>
                        </a:rPr>
                        <a:t>” Table (Corrected Slopes ~ Treatment)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7451620"/>
                  </a:ext>
                </a:extLst>
              </a:tr>
              <a:tr h="476051">
                <a:tc>
                  <a:txBody>
                    <a:bodyPr/>
                    <a:lstStyle/>
                    <a:p>
                      <a:pPr marL="0" marR="0" algn="l">
                        <a:spcBef>
                          <a:spcPts val="0"/>
                        </a:spcBef>
                        <a:spcAft>
                          <a:spcPts val="0"/>
                        </a:spcAft>
                      </a:pPr>
                      <a:r>
                        <a:rPr lang="en-US" sz="1400">
                          <a:effectLst/>
                        </a:rPr>
                        <a:t>Treatment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sd</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mean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median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IQR</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se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400">
                          <a:effectLst/>
                        </a:rPr>
                        <a:t>ci</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2782959"/>
                  </a:ext>
                </a:extLst>
              </a:tr>
              <a:tr h="476051">
                <a:tc>
                  <a:txBody>
                    <a:bodyPr/>
                    <a:lstStyle/>
                    <a:p>
                      <a:pPr marL="0" marR="0" algn="l">
                        <a:spcBef>
                          <a:spcPts val="0"/>
                        </a:spcBef>
                        <a:spcAft>
                          <a:spcPts val="0"/>
                        </a:spcAft>
                      </a:pPr>
                      <a:r>
                        <a:rPr lang="en-US" sz="1400">
                          <a:effectLst/>
                        </a:rPr>
                        <a:t>CUR</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115.012569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146.914898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102.677129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145.34494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28.7531422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56.3561587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8038560"/>
                  </a:ext>
                </a:extLst>
              </a:tr>
              <a:tr h="476051">
                <a:tc>
                  <a:txBody>
                    <a:bodyPr/>
                    <a:lstStyle/>
                    <a:p>
                      <a:pPr marL="0" marR="0" algn="l">
                        <a:spcBef>
                          <a:spcPts val="0"/>
                        </a:spcBef>
                        <a:spcAft>
                          <a:spcPts val="0"/>
                        </a:spcAft>
                      </a:pPr>
                      <a:r>
                        <a:rPr lang="en-US" sz="1400">
                          <a:effectLst/>
                        </a:rPr>
                        <a:t>CHG</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149.271134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218.594784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201.092119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144.569066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37.3177835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73.1428556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58939602"/>
                  </a:ext>
                </a:extLst>
              </a:tr>
              <a:tr h="476051">
                <a:tc>
                  <a:txBody>
                    <a:bodyPr/>
                    <a:lstStyle/>
                    <a:p>
                      <a:pPr marL="0" marR="0" algn="l">
                        <a:spcBef>
                          <a:spcPts val="0"/>
                        </a:spcBef>
                        <a:spcAft>
                          <a:spcPts val="0"/>
                        </a:spcAft>
                      </a:pPr>
                      <a:r>
                        <a:rPr lang="en-US" sz="1400">
                          <a:effectLst/>
                        </a:rPr>
                        <a:t>TMP</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220.521013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242.121902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178.991221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339.592918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15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a:effectLst/>
                        </a:rPr>
                        <a:t>56.9382808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1400" dirty="0">
                          <a:effectLst/>
                        </a:rPr>
                        <a:t>111.59903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60287156"/>
                  </a:ext>
                </a:extLst>
              </a:tr>
            </a:tbl>
          </a:graphicData>
        </a:graphic>
      </p:graphicFrame>
    </p:spTree>
    <p:extLst>
      <p:ext uri="{BB962C8B-B14F-4D97-AF65-F5344CB8AC3E}">
        <p14:creationId xmlns:p14="http://schemas.microsoft.com/office/powerpoint/2010/main" val="732744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9FFB-ECA9-404B-B1A6-50FD2FC42F32}"/>
              </a:ext>
            </a:extLst>
          </p:cNvPr>
          <p:cNvSpPr>
            <a:spLocks noGrp="1"/>
          </p:cNvSpPr>
          <p:nvPr>
            <p:ph type="title"/>
          </p:nvPr>
        </p:nvSpPr>
        <p:spPr/>
        <p:txBody>
          <a:bodyPr/>
          <a:lstStyle/>
          <a:p>
            <a:r>
              <a:rPr lang="en-US" sz="2400" dirty="0"/>
              <a:t>Conditions Prior to Respirometry – </a:t>
            </a:r>
            <a:br>
              <a:rPr lang="en-US" dirty="0"/>
            </a:br>
            <a:r>
              <a:rPr lang="en-US" b="1" dirty="0"/>
              <a:t>Source Water Conditions</a:t>
            </a:r>
          </a:p>
        </p:txBody>
      </p:sp>
      <p:sp>
        <p:nvSpPr>
          <p:cNvPr id="3" name="Content Placeholder 2">
            <a:extLst>
              <a:ext uri="{FF2B5EF4-FFF2-40B4-BE49-F238E27FC236}">
                <a16:creationId xmlns:a16="http://schemas.microsoft.com/office/drawing/2014/main" id="{C5033E65-3368-4644-BD39-A9BC00A39862}"/>
              </a:ext>
            </a:extLst>
          </p:cNvPr>
          <p:cNvSpPr>
            <a:spLocks noGrp="1"/>
          </p:cNvSpPr>
          <p:nvPr>
            <p:ph idx="1"/>
          </p:nvPr>
        </p:nvSpPr>
        <p:spPr>
          <a:xfrm>
            <a:off x="838200" y="1825625"/>
            <a:ext cx="9693729" cy="4836432"/>
          </a:xfrm>
        </p:spPr>
        <p:txBody>
          <a:bodyPr>
            <a:normAutofit fontScale="85000" lnSpcReduction="20000"/>
          </a:bodyPr>
          <a:lstStyle/>
          <a:p>
            <a:endParaRPr lang="en-US" dirty="0"/>
          </a:p>
          <a:p>
            <a:r>
              <a:rPr lang="en-US" dirty="0"/>
              <a:t>All krill were removed during the night period when water chemistry pH conditions drifted to their higher conditions and dissolved oxygen returned to 100%. </a:t>
            </a:r>
          </a:p>
          <a:p>
            <a:pPr marL="0" indent="0">
              <a:buNone/>
            </a:pPr>
            <a:endParaRPr lang="en-US" dirty="0"/>
          </a:p>
          <a:p>
            <a:r>
              <a:rPr lang="en-US" dirty="0"/>
              <a:t>MOATs 12 “system water”, water outside the animal box, was exclusively used for respirometry. Water was pulled during nighttime conditions to pre-fill the 250mL  jars, 28mL, and catch basins.</a:t>
            </a:r>
          </a:p>
          <a:p>
            <a:endParaRPr lang="en-US" dirty="0"/>
          </a:p>
          <a:p>
            <a:r>
              <a:rPr lang="en-US" dirty="0"/>
              <a:t>Sorting jars were kept in a chilling water bath prior to loading a krill into a vial. The chiller maintained a water temperature between 11.0 ~ 11.4</a:t>
            </a:r>
            <a:r>
              <a:rPr lang="en-US" dirty="0">
                <a:sym typeface="Symbol" pitchFamily="2" charset="2"/>
              </a:rPr>
              <a:t></a:t>
            </a:r>
            <a:r>
              <a:rPr lang="en-US" dirty="0"/>
              <a:t>C. </a:t>
            </a:r>
          </a:p>
          <a:p>
            <a:endParaRPr lang="en-US" dirty="0"/>
          </a:p>
          <a:p>
            <a:r>
              <a:rPr lang="en-US" dirty="0"/>
              <a:t>The PreSens DO probe was set to HUMID,  mg/L, with a manual temperature set to 11</a:t>
            </a:r>
            <a:r>
              <a:rPr lang="en-US" dirty="0">
                <a:sym typeface="Symbol" pitchFamily="2" charset="2"/>
              </a:rPr>
              <a:t></a:t>
            </a:r>
            <a:r>
              <a:rPr lang="en-US" dirty="0"/>
              <a:t>C, and pressure set to 1atmosphere. </a:t>
            </a:r>
          </a:p>
          <a:p>
            <a:endParaRPr lang="en-US" dirty="0"/>
          </a:p>
        </p:txBody>
      </p:sp>
    </p:spTree>
    <p:extLst>
      <p:ext uri="{BB962C8B-B14F-4D97-AF65-F5344CB8AC3E}">
        <p14:creationId xmlns:p14="http://schemas.microsoft.com/office/powerpoint/2010/main" val="319290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BE56A-AAB0-2240-97AA-AFA56B1434EC}"/>
              </a:ext>
            </a:extLst>
          </p:cNvPr>
          <p:cNvSpPr>
            <a:spLocks noGrp="1"/>
          </p:cNvSpPr>
          <p:nvPr>
            <p:ph type="title"/>
          </p:nvPr>
        </p:nvSpPr>
        <p:spPr/>
        <p:txBody>
          <a:bodyPr/>
          <a:lstStyle/>
          <a:p>
            <a:r>
              <a:rPr lang="en-US" sz="2400" dirty="0"/>
              <a:t>Conditions Prior to Respirometry – </a:t>
            </a:r>
            <a:br>
              <a:rPr lang="en-US" dirty="0"/>
            </a:br>
            <a:r>
              <a:rPr lang="en-US" b="1" dirty="0"/>
              <a:t>Source Water Conditions</a:t>
            </a:r>
            <a:endParaRPr lang="en-US" dirty="0"/>
          </a:p>
        </p:txBody>
      </p:sp>
      <p:grpSp>
        <p:nvGrpSpPr>
          <p:cNvPr id="3" name="Group 2">
            <a:extLst>
              <a:ext uri="{FF2B5EF4-FFF2-40B4-BE49-F238E27FC236}">
                <a16:creationId xmlns:a16="http://schemas.microsoft.com/office/drawing/2014/main" id="{CD0ADF20-3C50-6B44-A4BF-8A3980987683}"/>
              </a:ext>
            </a:extLst>
          </p:cNvPr>
          <p:cNvGrpSpPr/>
          <p:nvPr/>
        </p:nvGrpSpPr>
        <p:grpSpPr>
          <a:xfrm>
            <a:off x="1349508" y="2454014"/>
            <a:ext cx="957719" cy="1072958"/>
            <a:chOff x="3118981" y="565991"/>
            <a:chExt cx="6213695" cy="6120367"/>
          </a:xfrm>
        </p:grpSpPr>
        <p:grpSp>
          <p:nvGrpSpPr>
            <p:cNvPr id="4" name="Group 3">
              <a:extLst>
                <a:ext uri="{FF2B5EF4-FFF2-40B4-BE49-F238E27FC236}">
                  <a16:creationId xmlns:a16="http://schemas.microsoft.com/office/drawing/2014/main" id="{73BCF359-E0A6-884C-9C58-B4152DB2CD06}"/>
                </a:ext>
              </a:extLst>
            </p:cNvPr>
            <p:cNvGrpSpPr/>
            <p:nvPr/>
          </p:nvGrpSpPr>
          <p:grpSpPr>
            <a:xfrm>
              <a:off x="3326905" y="2230582"/>
              <a:ext cx="5359896" cy="4452415"/>
              <a:chOff x="2315522" y="307738"/>
              <a:chExt cx="6675935" cy="5724095"/>
            </a:xfrm>
          </p:grpSpPr>
          <p:grpSp>
            <p:nvGrpSpPr>
              <p:cNvPr id="20" name="Group 19">
                <a:extLst>
                  <a:ext uri="{FF2B5EF4-FFF2-40B4-BE49-F238E27FC236}">
                    <a16:creationId xmlns:a16="http://schemas.microsoft.com/office/drawing/2014/main" id="{720F5FC8-F2F7-9640-B061-6FB979A1571C}"/>
                  </a:ext>
                </a:extLst>
              </p:cNvPr>
              <p:cNvGrpSpPr/>
              <p:nvPr/>
            </p:nvGrpSpPr>
            <p:grpSpPr>
              <a:xfrm>
                <a:off x="2598820" y="1795724"/>
                <a:ext cx="6392637" cy="4015529"/>
                <a:chOff x="2598820" y="1795724"/>
                <a:chExt cx="6392637" cy="4015529"/>
              </a:xfrm>
            </p:grpSpPr>
            <p:grpSp>
              <p:nvGrpSpPr>
                <p:cNvPr id="38" name="Group 37">
                  <a:extLst>
                    <a:ext uri="{FF2B5EF4-FFF2-40B4-BE49-F238E27FC236}">
                      <a16:creationId xmlns:a16="http://schemas.microsoft.com/office/drawing/2014/main" id="{FCAE6A71-DE0D-244E-95F0-874CBE5DBB98}"/>
                    </a:ext>
                  </a:extLst>
                </p:cNvPr>
                <p:cNvGrpSpPr/>
                <p:nvPr/>
              </p:nvGrpSpPr>
              <p:grpSpPr>
                <a:xfrm>
                  <a:off x="2598820" y="2636148"/>
                  <a:ext cx="6392637" cy="3175105"/>
                  <a:chOff x="2598820" y="2636148"/>
                  <a:chExt cx="6392637" cy="3175105"/>
                </a:xfrm>
              </p:grpSpPr>
              <p:sp>
                <p:nvSpPr>
                  <p:cNvPr id="42" name="Parallelogram 41">
                    <a:extLst>
                      <a:ext uri="{FF2B5EF4-FFF2-40B4-BE49-F238E27FC236}">
                        <a16:creationId xmlns:a16="http://schemas.microsoft.com/office/drawing/2014/main" id="{0F909237-507E-C642-A98B-9B520D264C40}"/>
                      </a:ext>
                    </a:extLst>
                  </p:cNvPr>
                  <p:cNvSpPr/>
                  <p:nvPr/>
                </p:nvSpPr>
                <p:spPr>
                  <a:xfrm>
                    <a:off x="2598820" y="3874168"/>
                    <a:ext cx="5871411" cy="1937085"/>
                  </a:xfrm>
                  <a:prstGeom prst="parallelogram">
                    <a:avLst>
                      <a:gd name="adj" fmla="val 89596"/>
                    </a:avLst>
                  </a:prstGeom>
                  <a:solidFill>
                    <a:schemeClr val="bg1">
                      <a:lumMod val="85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an 42">
                    <a:extLst>
                      <a:ext uri="{FF2B5EF4-FFF2-40B4-BE49-F238E27FC236}">
                        <a16:creationId xmlns:a16="http://schemas.microsoft.com/office/drawing/2014/main" id="{F556DE6E-5F04-9B4C-992B-3C10227A1A60}"/>
                      </a:ext>
                    </a:extLst>
                  </p:cNvPr>
                  <p:cNvSpPr/>
                  <p:nvPr/>
                </p:nvSpPr>
                <p:spPr>
                  <a:xfrm>
                    <a:off x="6501366" y="3216831"/>
                    <a:ext cx="409073" cy="14850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D05457C4-550D-3140-B8DD-3131721F10E0}"/>
                      </a:ext>
                    </a:extLst>
                  </p:cNvPr>
                  <p:cNvSpPr/>
                  <p:nvPr/>
                </p:nvSpPr>
                <p:spPr>
                  <a:xfrm>
                    <a:off x="4279166" y="2964671"/>
                    <a:ext cx="1528010" cy="1648327"/>
                  </a:xfrm>
                  <a:prstGeom prst="cube">
                    <a:avLst>
                      <a:gd name="adj" fmla="val 30512"/>
                    </a:avLst>
                  </a:prstGeom>
                  <a:solidFill>
                    <a:srgbClr val="878DA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an 44">
                    <a:extLst>
                      <a:ext uri="{FF2B5EF4-FFF2-40B4-BE49-F238E27FC236}">
                        <a16:creationId xmlns:a16="http://schemas.microsoft.com/office/drawing/2014/main" id="{1EBF7139-6928-544E-8D2C-327427582D07}"/>
                      </a:ext>
                    </a:extLst>
                  </p:cNvPr>
                  <p:cNvSpPr/>
                  <p:nvPr/>
                </p:nvSpPr>
                <p:spPr>
                  <a:xfrm>
                    <a:off x="6138043" y="3579660"/>
                    <a:ext cx="179799" cy="951706"/>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396BB4B0-E0E1-CC4E-A7F4-E2059C534BFB}"/>
                      </a:ext>
                    </a:extLst>
                  </p:cNvPr>
                  <p:cNvSpPr/>
                  <p:nvPr/>
                </p:nvSpPr>
                <p:spPr>
                  <a:xfrm>
                    <a:off x="5226695" y="3963777"/>
                    <a:ext cx="1528010" cy="1648327"/>
                  </a:xfrm>
                  <a:prstGeom prst="cube">
                    <a:avLst>
                      <a:gd name="adj" fmla="val 30512"/>
                    </a:avLst>
                  </a:prstGeom>
                  <a:solidFill>
                    <a:srgbClr val="D7D7C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an 46">
                    <a:extLst>
                      <a:ext uri="{FF2B5EF4-FFF2-40B4-BE49-F238E27FC236}">
                        <a16:creationId xmlns:a16="http://schemas.microsoft.com/office/drawing/2014/main" id="{03457C45-0A71-5049-B162-12061718515B}"/>
                      </a:ext>
                    </a:extLst>
                  </p:cNvPr>
                  <p:cNvSpPr/>
                  <p:nvPr/>
                </p:nvSpPr>
                <p:spPr>
                  <a:xfrm rot="5400000">
                    <a:off x="3622367" y="4610158"/>
                    <a:ext cx="457542" cy="82416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an 47">
                    <a:extLst>
                      <a:ext uri="{FF2B5EF4-FFF2-40B4-BE49-F238E27FC236}">
                        <a16:creationId xmlns:a16="http://schemas.microsoft.com/office/drawing/2014/main" id="{E996E7BB-BEBD-734B-A5A3-21F8AC1AF703}"/>
                      </a:ext>
                    </a:extLst>
                  </p:cNvPr>
                  <p:cNvSpPr/>
                  <p:nvPr/>
                </p:nvSpPr>
                <p:spPr>
                  <a:xfrm>
                    <a:off x="6271071" y="4123055"/>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n 48">
                    <a:extLst>
                      <a:ext uri="{FF2B5EF4-FFF2-40B4-BE49-F238E27FC236}">
                        <a16:creationId xmlns:a16="http://schemas.microsoft.com/office/drawing/2014/main" id="{D8F038E5-E12F-B24C-AE63-82EAEC4047F3}"/>
                      </a:ext>
                    </a:extLst>
                  </p:cNvPr>
                  <p:cNvSpPr/>
                  <p:nvPr/>
                </p:nvSpPr>
                <p:spPr>
                  <a:xfrm>
                    <a:off x="6047305" y="4220563"/>
                    <a:ext cx="151656" cy="142736"/>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C87850A0-4300-2143-AD6B-E0D9D4F31B88}"/>
                      </a:ext>
                    </a:extLst>
                  </p:cNvPr>
                  <p:cNvCxnSpPr/>
                  <p:nvPr/>
                </p:nvCxnSpPr>
                <p:spPr>
                  <a:xfrm flipH="1">
                    <a:off x="5818045" y="3912777"/>
                    <a:ext cx="161577" cy="14273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F0E357-9169-FF49-857A-3A6721988CC0}"/>
                      </a:ext>
                    </a:extLst>
                  </p:cNvPr>
                  <p:cNvCxnSpPr/>
                  <p:nvPr/>
                </p:nvCxnSpPr>
                <p:spPr>
                  <a:xfrm flipH="1">
                    <a:off x="5855293" y="3980614"/>
                    <a:ext cx="161577" cy="14273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60CB6B3-8536-E941-8091-F228C7315514}"/>
                      </a:ext>
                    </a:extLst>
                  </p:cNvPr>
                  <p:cNvCxnSpPr/>
                  <p:nvPr/>
                </p:nvCxnSpPr>
                <p:spPr>
                  <a:xfrm flipH="1">
                    <a:off x="5944309" y="4006387"/>
                    <a:ext cx="161577" cy="14273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8086E3F-48DA-3044-ADCD-98C03BE18641}"/>
                      </a:ext>
                    </a:extLst>
                  </p:cNvPr>
                  <p:cNvCxnSpPr/>
                  <p:nvPr/>
                </p:nvCxnSpPr>
                <p:spPr>
                  <a:xfrm flipH="1">
                    <a:off x="5987891" y="4066845"/>
                    <a:ext cx="161577" cy="142736"/>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F15C6B-C404-9E45-A689-176DA1717F3C}"/>
                      </a:ext>
                    </a:extLst>
                  </p:cNvPr>
                  <p:cNvCxnSpPr/>
                  <p:nvPr/>
                </p:nvCxnSpPr>
                <p:spPr>
                  <a:xfrm flipH="1" flipV="1">
                    <a:off x="5978878" y="3918973"/>
                    <a:ext cx="1938488" cy="1080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D77ABED-D5EB-DF41-943E-888ED7376C51}"/>
                      </a:ext>
                    </a:extLst>
                  </p:cNvPr>
                  <p:cNvCxnSpPr/>
                  <p:nvPr/>
                </p:nvCxnSpPr>
                <p:spPr>
                  <a:xfrm flipH="1">
                    <a:off x="7905398" y="3357903"/>
                    <a:ext cx="471196" cy="57806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48ED88F-F8AE-9A4C-920E-12E00B8C5804}"/>
                      </a:ext>
                    </a:extLst>
                  </p:cNvPr>
                  <p:cNvCxnSpPr/>
                  <p:nvPr/>
                </p:nvCxnSpPr>
                <p:spPr>
                  <a:xfrm flipH="1" flipV="1">
                    <a:off x="6006389" y="3968784"/>
                    <a:ext cx="1938488" cy="1080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3E40AF-545D-084F-AC1A-4BB4F2F8F556}"/>
                      </a:ext>
                    </a:extLst>
                  </p:cNvPr>
                  <p:cNvCxnSpPr/>
                  <p:nvPr/>
                </p:nvCxnSpPr>
                <p:spPr>
                  <a:xfrm flipH="1">
                    <a:off x="7932909" y="3407714"/>
                    <a:ext cx="471196" cy="57806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185CA49-D55A-1F42-AE62-FD58B2AE9559}"/>
                      </a:ext>
                    </a:extLst>
                  </p:cNvPr>
                  <p:cNvCxnSpPr/>
                  <p:nvPr/>
                </p:nvCxnSpPr>
                <p:spPr>
                  <a:xfrm flipH="1" flipV="1">
                    <a:off x="6087425" y="4009673"/>
                    <a:ext cx="1938488" cy="10802"/>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F4FFF3D-B08A-DA43-89D6-5CC99E2AFA21}"/>
                      </a:ext>
                    </a:extLst>
                  </p:cNvPr>
                  <p:cNvCxnSpPr/>
                  <p:nvPr/>
                </p:nvCxnSpPr>
                <p:spPr>
                  <a:xfrm flipH="1">
                    <a:off x="8013945" y="3448603"/>
                    <a:ext cx="471196" cy="578068"/>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26F475D-5011-1040-8E93-4C8C439BF36C}"/>
                      </a:ext>
                    </a:extLst>
                  </p:cNvPr>
                  <p:cNvCxnSpPr/>
                  <p:nvPr/>
                </p:nvCxnSpPr>
                <p:spPr>
                  <a:xfrm flipH="1" flipV="1">
                    <a:off x="6146891" y="4061444"/>
                    <a:ext cx="1938488" cy="10802"/>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2F6ED23-C56B-9A45-B8BF-E1A59BCF75FD}"/>
                      </a:ext>
                    </a:extLst>
                  </p:cNvPr>
                  <p:cNvCxnSpPr/>
                  <p:nvPr/>
                </p:nvCxnSpPr>
                <p:spPr>
                  <a:xfrm flipH="1">
                    <a:off x="8073411" y="3500374"/>
                    <a:ext cx="471196" cy="578068"/>
                  </a:xfrm>
                  <a:prstGeom prst="line">
                    <a:avLst/>
                  </a:prstGeom>
                  <a:ln w="25400">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BEF536D-2C8F-D74B-8EC8-ECB54EF34819}"/>
                      </a:ext>
                    </a:extLst>
                  </p:cNvPr>
                  <p:cNvCxnSpPr/>
                  <p:nvPr/>
                </p:nvCxnSpPr>
                <p:spPr>
                  <a:xfrm flipH="1">
                    <a:off x="6122129" y="4103141"/>
                    <a:ext cx="161577" cy="14273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EF7504B-4E76-5645-8A4F-6C8947CC3C0D}"/>
                      </a:ext>
                    </a:extLst>
                  </p:cNvPr>
                  <p:cNvCxnSpPr/>
                  <p:nvPr/>
                </p:nvCxnSpPr>
                <p:spPr>
                  <a:xfrm flipH="1" flipV="1">
                    <a:off x="6281129" y="4097740"/>
                    <a:ext cx="1938488" cy="1080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30A79C-8E65-2D40-BA8C-D64B4D7D9EC0}"/>
                      </a:ext>
                    </a:extLst>
                  </p:cNvPr>
                  <p:cNvCxnSpPr/>
                  <p:nvPr/>
                </p:nvCxnSpPr>
                <p:spPr>
                  <a:xfrm>
                    <a:off x="6121513" y="4372164"/>
                    <a:ext cx="616" cy="740387"/>
                  </a:xfrm>
                  <a:prstGeom prst="line">
                    <a:avLst/>
                  </a:prstGeom>
                  <a:ln w="9525">
                    <a:solidFill>
                      <a:schemeClr val="tx1">
                        <a:alpha val="48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5E656936-2FAA-9C4E-B625-A9C0A35ACD9D}"/>
                      </a:ext>
                    </a:extLst>
                  </p:cNvPr>
                  <p:cNvSpPr/>
                  <p:nvPr/>
                </p:nvSpPr>
                <p:spPr>
                  <a:xfrm>
                    <a:off x="6087425" y="4842710"/>
                    <a:ext cx="59466" cy="313614"/>
                  </a:xfrm>
                  <a:prstGeom prst="can">
                    <a:avLst/>
                  </a:prstGeom>
                  <a:solidFill>
                    <a:schemeClr val="bg2">
                      <a:lumMod val="75000"/>
                      <a:alpha val="62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BD36A911-6C99-7948-9F00-C4B0E78F8969}"/>
                      </a:ext>
                    </a:extLst>
                  </p:cNvPr>
                  <p:cNvGrpSpPr/>
                  <p:nvPr/>
                </p:nvGrpSpPr>
                <p:grpSpPr>
                  <a:xfrm>
                    <a:off x="7241307" y="3477617"/>
                    <a:ext cx="1750150" cy="1990941"/>
                    <a:chOff x="7435633" y="3646937"/>
                    <a:chExt cx="1485343" cy="1694385"/>
                  </a:xfrm>
                </p:grpSpPr>
                <p:cxnSp>
                  <p:nvCxnSpPr>
                    <p:cNvPr id="111" name="Straight Connector 110">
                      <a:extLst>
                        <a:ext uri="{FF2B5EF4-FFF2-40B4-BE49-F238E27FC236}">
                          <a16:creationId xmlns:a16="http://schemas.microsoft.com/office/drawing/2014/main" id="{7ED4BF94-BF69-7248-9157-98FE58306E9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6B3D04-BBF0-FC49-9CB3-F2CF914467D4}"/>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67" name="Oval 66">
                    <a:extLst>
                      <a:ext uri="{FF2B5EF4-FFF2-40B4-BE49-F238E27FC236}">
                        <a16:creationId xmlns:a16="http://schemas.microsoft.com/office/drawing/2014/main" id="{4D406043-03B2-6E4B-ACE6-A729A4AC6B44}"/>
                      </a:ext>
                    </a:extLst>
                  </p:cNvPr>
                  <p:cNvSpPr/>
                  <p:nvPr/>
                </p:nvSpPr>
                <p:spPr>
                  <a:xfrm>
                    <a:off x="6016870" y="5393108"/>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F5D10CD7-B6D4-6D4A-827E-65D486D7623A}"/>
                      </a:ext>
                    </a:extLst>
                  </p:cNvPr>
                  <p:cNvGrpSpPr/>
                  <p:nvPr/>
                </p:nvGrpSpPr>
                <p:grpSpPr>
                  <a:xfrm rot="150953">
                    <a:off x="6068678" y="5444199"/>
                    <a:ext cx="1224219" cy="45719"/>
                    <a:chOff x="7435633" y="3646937"/>
                    <a:chExt cx="1485343" cy="1694385"/>
                  </a:xfrm>
                </p:grpSpPr>
                <p:cxnSp>
                  <p:nvCxnSpPr>
                    <p:cNvPr id="109" name="Straight Connector 108">
                      <a:extLst>
                        <a:ext uri="{FF2B5EF4-FFF2-40B4-BE49-F238E27FC236}">
                          <a16:creationId xmlns:a16="http://schemas.microsoft.com/office/drawing/2014/main" id="{D7D4B16A-C450-8745-A489-927E90E8BD1B}"/>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884BCCF-1F4E-0C4C-899A-708AB2FF0C56}"/>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B89F470A-3E1F-EF4F-BA31-FCE96E404402}"/>
                      </a:ext>
                    </a:extLst>
                  </p:cNvPr>
                  <p:cNvSpPr/>
                  <p:nvPr/>
                </p:nvSpPr>
                <p:spPr>
                  <a:xfrm rot="16200000">
                    <a:off x="3693403" y="4648960"/>
                    <a:ext cx="387539" cy="19301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5E68FEC-4A0A-B747-B8F7-3792689284B2}"/>
                      </a:ext>
                    </a:extLst>
                  </p:cNvPr>
                  <p:cNvSpPr/>
                  <p:nvPr/>
                </p:nvSpPr>
                <p:spPr>
                  <a:xfrm>
                    <a:off x="4319624" y="3996206"/>
                    <a:ext cx="130021" cy="140417"/>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071BF84-5273-B541-A8AE-71E8226DFCAD}"/>
                      </a:ext>
                    </a:extLst>
                  </p:cNvPr>
                  <p:cNvGrpSpPr/>
                  <p:nvPr/>
                </p:nvGrpSpPr>
                <p:grpSpPr>
                  <a:xfrm rot="150953">
                    <a:off x="3885797" y="4044667"/>
                    <a:ext cx="482800" cy="517875"/>
                    <a:chOff x="7435633" y="3646937"/>
                    <a:chExt cx="1485343" cy="1694385"/>
                  </a:xfrm>
                </p:grpSpPr>
                <p:cxnSp>
                  <p:nvCxnSpPr>
                    <p:cNvPr id="107" name="Straight Connector 106">
                      <a:extLst>
                        <a:ext uri="{FF2B5EF4-FFF2-40B4-BE49-F238E27FC236}">
                          <a16:creationId xmlns:a16="http://schemas.microsoft.com/office/drawing/2014/main" id="{4E984A63-C3E6-784C-93A8-5EEE0731E3E9}"/>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4C085CB-B458-1847-84BF-BAE13E84E5D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6EA37211-6AD0-2046-9C12-2E6310238A43}"/>
                      </a:ext>
                    </a:extLst>
                  </p:cNvPr>
                  <p:cNvSpPr/>
                  <p:nvPr/>
                </p:nvSpPr>
                <p:spPr>
                  <a:xfrm rot="16200000">
                    <a:off x="4633569" y="3203705"/>
                    <a:ext cx="152530" cy="126369"/>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32CC4C87-D0E9-C44C-80D6-CAB7E42AF063}"/>
                      </a:ext>
                    </a:extLst>
                  </p:cNvPr>
                  <p:cNvGrpSpPr/>
                  <p:nvPr/>
                </p:nvGrpSpPr>
                <p:grpSpPr>
                  <a:xfrm>
                    <a:off x="4716119" y="2636148"/>
                    <a:ext cx="509569" cy="554476"/>
                    <a:chOff x="7435633" y="3646937"/>
                    <a:chExt cx="1485343" cy="1694385"/>
                  </a:xfrm>
                </p:grpSpPr>
                <p:cxnSp>
                  <p:nvCxnSpPr>
                    <p:cNvPr id="105" name="Straight Connector 104">
                      <a:extLst>
                        <a:ext uri="{FF2B5EF4-FFF2-40B4-BE49-F238E27FC236}">
                          <a16:creationId xmlns:a16="http://schemas.microsoft.com/office/drawing/2014/main" id="{0629C6A2-0AFC-4D41-A106-B2614F52729D}"/>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93E730-F060-5B4D-8A45-844EC49DEEFD}"/>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D341EEDB-46D0-3944-A7E4-D4F04FC3CE07}"/>
                      </a:ext>
                    </a:extLst>
                  </p:cNvPr>
                  <p:cNvGrpSpPr/>
                  <p:nvPr/>
                </p:nvGrpSpPr>
                <p:grpSpPr>
                  <a:xfrm rot="3607324" flipH="1">
                    <a:off x="7307979" y="2539376"/>
                    <a:ext cx="187666" cy="768882"/>
                    <a:chOff x="7435633" y="3646937"/>
                    <a:chExt cx="1485343" cy="1694385"/>
                  </a:xfrm>
                </p:grpSpPr>
                <p:cxnSp>
                  <p:nvCxnSpPr>
                    <p:cNvPr id="103" name="Straight Connector 102">
                      <a:extLst>
                        <a:ext uri="{FF2B5EF4-FFF2-40B4-BE49-F238E27FC236}">
                          <a16:creationId xmlns:a16="http://schemas.microsoft.com/office/drawing/2014/main" id="{9490D2C4-6134-A147-94D9-1A18E415686D}"/>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E3D00C6-DE4C-1E42-9295-0802027E767A}"/>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5" name="Can 74">
                    <a:extLst>
                      <a:ext uri="{FF2B5EF4-FFF2-40B4-BE49-F238E27FC236}">
                        <a16:creationId xmlns:a16="http://schemas.microsoft.com/office/drawing/2014/main" id="{5EFFCDF0-7FCD-BA4E-B33B-F99F45AFC884}"/>
                      </a:ext>
                    </a:extLst>
                  </p:cNvPr>
                  <p:cNvSpPr/>
                  <p:nvPr/>
                </p:nvSpPr>
                <p:spPr>
                  <a:xfrm>
                    <a:off x="6975633" y="2866895"/>
                    <a:ext cx="409073" cy="6149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98769CAD-2172-C248-95F5-109BAC0F86D4}"/>
                      </a:ext>
                    </a:extLst>
                  </p:cNvPr>
                  <p:cNvGrpSpPr/>
                  <p:nvPr/>
                </p:nvGrpSpPr>
                <p:grpSpPr>
                  <a:xfrm rot="3607324" flipH="1">
                    <a:off x="6937595" y="3276662"/>
                    <a:ext cx="45719" cy="248746"/>
                    <a:chOff x="7435633" y="3646937"/>
                    <a:chExt cx="1485343" cy="1694385"/>
                  </a:xfrm>
                </p:grpSpPr>
                <p:cxnSp>
                  <p:nvCxnSpPr>
                    <p:cNvPr id="101" name="Straight Connector 100">
                      <a:extLst>
                        <a:ext uri="{FF2B5EF4-FFF2-40B4-BE49-F238E27FC236}">
                          <a16:creationId xmlns:a16="http://schemas.microsoft.com/office/drawing/2014/main" id="{3784D4A8-8084-8F44-B942-C600FBC90FAC}"/>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B864FB5-FC8E-8345-BBDF-04FC31E2B96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2463ED6D-BD56-A646-9197-414FAA164E3E}"/>
                      </a:ext>
                    </a:extLst>
                  </p:cNvPr>
                  <p:cNvGrpSpPr/>
                  <p:nvPr/>
                </p:nvGrpSpPr>
                <p:grpSpPr>
                  <a:xfrm rot="7499749" flipH="1">
                    <a:off x="6359724" y="3611827"/>
                    <a:ext cx="110678" cy="130658"/>
                    <a:chOff x="7435633" y="3646937"/>
                    <a:chExt cx="1485343" cy="1694385"/>
                  </a:xfrm>
                </p:grpSpPr>
                <p:cxnSp>
                  <p:nvCxnSpPr>
                    <p:cNvPr id="99" name="Straight Connector 98">
                      <a:extLst>
                        <a:ext uri="{FF2B5EF4-FFF2-40B4-BE49-F238E27FC236}">
                          <a16:creationId xmlns:a16="http://schemas.microsoft.com/office/drawing/2014/main" id="{09BE3665-4384-C94E-9C3A-917C538E39A8}"/>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FB5F310-3D89-3346-AD87-29419B52D352}"/>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B63D7C60-C647-494C-A4D2-3E384FD34473}"/>
                      </a:ext>
                    </a:extLst>
                  </p:cNvPr>
                  <p:cNvGrpSpPr/>
                  <p:nvPr/>
                </p:nvGrpSpPr>
                <p:grpSpPr>
                  <a:xfrm rot="7855886" flipH="1">
                    <a:off x="5279991" y="3339359"/>
                    <a:ext cx="739670" cy="845947"/>
                    <a:chOff x="7435633" y="3646937"/>
                    <a:chExt cx="1485343" cy="1694385"/>
                  </a:xfrm>
                </p:grpSpPr>
                <p:cxnSp>
                  <p:nvCxnSpPr>
                    <p:cNvPr id="97" name="Straight Connector 96">
                      <a:extLst>
                        <a:ext uri="{FF2B5EF4-FFF2-40B4-BE49-F238E27FC236}">
                          <a16:creationId xmlns:a16="http://schemas.microsoft.com/office/drawing/2014/main" id="{4D0923D9-1DB8-604F-A280-0384A164D701}"/>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FE2B050-DFF3-B649-A5FB-29667610454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875A983-79B7-BF4F-803B-4B504BF8CE03}"/>
                      </a:ext>
                    </a:extLst>
                  </p:cNvPr>
                  <p:cNvGrpSpPr/>
                  <p:nvPr/>
                </p:nvGrpSpPr>
                <p:grpSpPr>
                  <a:xfrm rot="7855886" flipH="1">
                    <a:off x="4244802" y="4092236"/>
                    <a:ext cx="1021120" cy="80122"/>
                    <a:chOff x="7435633" y="3646937"/>
                    <a:chExt cx="1485343" cy="1694385"/>
                  </a:xfrm>
                </p:grpSpPr>
                <p:cxnSp>
                  <p:nvCxnSpPr>
                    <p:cNvPr id="95" name="Straight Connector 94">
                      <a:extLst>
                        <a:ext uri="{FF2B5EF4-FFF2-40B4-BE49-F238E27FC236}">
                          <a16:creationId xmlns:a16="http://schemas.microsoft.com/office/drawing/2014/main" id="{D1313834-D603-8941-BC47-7EB096D44B35}"/>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F9A5D3F-5EAB-8E44-9C87-F991641F1C55}"/>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68B774C-F418-7A4B-A2F8-F2B4A27E437F}"/>
                      </a:ext>
                    </a:extLst>
                  </p:cNvPr>
                  <p:cNvGrpSpPr/>
                  <p:nvPr/>
                </p:nvGrpSpPr>
                <p:grpSpPr>
                  <a:xfrm rot="478164">
                    <a:off x="4319540" y="4982230"/>
                    <a:ext cx="967347" cy="139421"/>
                    <a:chOff x="7435633" y="3646937"/>
                    <a:chExt cx="1485343" cy="1694385"/>
                  </a:xfrm>
                </p:grpSpPr>
                <p:cxnSp>
                  <p:nvCxnSpPr>
                    <p:cNvPr id="93" name="Straight Connector 92">
                      <a:extLst>
                        <a:ext uri="{FF2B5EF4-FFF2-40B4-BE49-F238E27FC236}">
                          <a16:creationId xmlns:a16="http://schemas.microsoft.com/office/drawing/2014/main" id="{09001F62-9642-F148-90E7-1C82E2A4DC5E}"/>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BAE5EF0-EB27-1E4A-9329-76506D32DED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130CAC39-A474-B440-BAAB-DD805E62678E}"/>
                      </a:ext>
                    </a:extLst>
                  </p:cNvPr>
                  <p:cNvSpPr/>
                  <p:nvPr/>
                </p:nvSpPr>
                <p:spPr>
                  <a:xfrm>
                    <a:off x="4199894" y="5004352"/>
                    <a:ext cx="179836" cy="99574"/>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0A203DE3-0616-6841-BD91-A72CE2556ADD}"/>
                      </a:ext>
                    </a:extLst>
                  </p:cNvPr>
                  <p:cNvSpPr/>
                  <p:nvPr/>
                </p:nvSpPr>
                <p:spPr>
                  <a:xfrm flipV="1">
                    <a:off x="4329729" y="4466138"/>
                    <a:ext cx="1095292" cy="69440"/>
                  </a:xfrm>
                  <a:prstGeom prst="roundRect">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L-Shape 82">
                    <a:extLst>
                      <a:ext uri="{FF2B5EF4-FFF2-40B4-BE49-F238E27FC236}">
                        <a16:creationId xmlns:a16="http://schemas.microsoft.com/office/drawing/2014/main" id="{028E8125-6829-D244-B012-A82FD05843A0}"/>
                      </a:ext>
                    </a:extLst>
                  </p:cNvPr>
                  <p:cNvSpPr/>
                  <p:nvPr/>
                </p:nvSpPr>
                <p:spPr>
                  <a:xfrm rot="10800000">
                    <a:off x="5301525" y="4471790"/>
                    <a:ext cx="126370" cy="137345"/>
                  </a:xfrm>
                  <a:prstGeom prst="corner">
                    <a:avLst/>
                  </a:pr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06AB9A5A-AFDE-934D-AA19-3437FFDCF4C7}"/>
                      </a:ext>
                    </a:extLst>
                  </p:cNvPr>
                  <p:cNvSpPr/>
                  <p:nvPr/>
                </p:nvSpPr>
                <p:spPr>
                  <a:xfrm>
                    <a:off x="4871276"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a:extLst>
                      <a:ext uri="{FF2B5EF4-FFF2-40B4-BE49-F238E27FC236}">
                        <a16:creationId xmlns:a16="http://schemas.microsoft.com/office/drawing/2014/main" id="{8F1CEE9C-F533-2D49-9B2B-5D35055B2955}"/>
                      </a:ext>
                    </a:extLst>
                  </p:cNvPr>
                  <p:cNvSpPr/>
                  <p:nvPr/>
                </p:nvSpPr>
                <p:spPr>
                  <a:xfrm>
                    <a:off x="4443357" y="4461059"/>
                    <a:ext cx="254248" cy="218564"/>
                  </a:xfrm>
                  <a:custGeom>
                    <a:avLst/>
                    <a:gdLst>
                      <a:gd name="connsiteX0" fmla="*/ 0 w 254248"/>
                      <a:gd name="connsiteY0" fmla="*/ 0 h 218564"/>
                      <a:gd name="connsiteX1" fmla="*/ 0 w 254248"/>
                      <a:gd name="connsiteY1" fmla="*/ 98131 h 218564"/>
                      <a:gd name="connsiteX2" fmla="*/ 84749 w 254248"/>
                      <a:gd name="connsiteY2" fmla="*/ 102591 h 218564"/>
                      <a:gd name="connsiteX3" fmla="*/ 89210 w 254248"/>
                      <a:gd name="connsiteY3" fmla="*/ 214103 h 218564"/>
                      <a:gd name="connsiteX4" fmla="*/ 169499 w 254248"/>
                      <a:gd name="connsiteY4" fmla="*/ 218564 h 218564"/>
                      <a:gd name="connsiteX5" fmla="*/ 165038 w 254248"/>
                      <a:gd name="connsiteY5" fmla="*/ 93670 h 218564"/>
                      <a:gd name="connsiteX6" fmla="*/ 240866 w 254248"/>
                      <a:gd name="connsiteY6" fmla="*/ 89210 h 218564"/>
                      <a:gd name="connsiteX7" fmla="*/ 254248 w 254248"/>
                      <a:gd name="connsiteY7" fmla="*/ 0 h 218564"/>
                      <a:gd name="connsiteX8" fmla="*/ 0 w 254248"/>
                      <a:gd name="connsiteY8" fmla="*/ 0 h 2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248" h="218564">
                        <a:moveTo>
                          <a:pt x="0" y="0"/>
                        </a:moveTo>
                        <a:lnTo>
                          <a:pt x="0" y="98131"/>
                        </a:lnTo>
                        <a:lnTo>
                          <a:pt x="84749" y="102591"/>
                        </a:lnTo>
                        <a:lnTo>
                          <a:pt x="89210" y="214103"/>
                        </a:lnTo>
                        <a:lnTo>
                          <a:pt x="169499" y="218564"/>
                        </a:lnTo>
                        <a:lnTo>
                          <a:pt x="165038" y="93670"/>
                        </a:lnTo>
                        <a:lnTo>
                          <a:pt x="240866" y="89210"/>
                        </a:lnTo>
                        <a:lnTo>
                          <a:pt x="254248" y="0"/>
                        </a:lnTo>
                        <a:lnTo>
                          <a:pt x="0" y="0"/>
                        </a:lnTo>
                        <a:close/>
                      </a:path>
                    </a:pathLst>
                  </a:custGeom>
                  <a:solidFill>
                    <a:schemeClr val="bg1"/>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F0B969B-7AB5-1548-B989-CA0CF342253C}"/>
                      </a:ext>
                    </a:extLst>
                  </p:cNvPr>
                  <p:cNvSpPr/>
                  <p:nvPr/>
                </p:nvSpPr>
                <p:spPr>
                  <a:xfrm>
                    <a:off x="5374888" y="4609136"/>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08B18FA-8A04-A94B-91D7-4DE56F218A21}"/>
                      </a:ext>
                    </a:extLst>
                  </p:cNvPr>
                  <p:cNvSpPr/>
                  <p:nvPr/>
                </p:nvSpPr>
                <p:spPr>
                  <a:xfrm>
                    <a:off x="4978340" y="4675861"/>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7342B61-F4F7-9942-BFC7-AE88EEBD5A78}"/>
                      </a:ext>
                    </a:extLst>
                  </p:cNvPr>
                  <p:cNvSpPr/>
                  <p:nvPr/>
                </p:nvSpPr>
                <p:spPr>
                  <a:xfrm>
                    <a:off x="4545414" y="4680760"/>
                    <a:ext cx="50133" cy="184333"/>
                  </a:xfrm>
                  <a:prstGeom prst="rect">
                    <a:avLst/>
                  </a:prstGeom>
                  <a:solidFill>
                    <a:schemeClr val="bg1">
                      <a:lumMod val="95000"/>
                    </a:schemeClr>
                  </a:solidFill>
                  <a:ln>
                    <a:solidFill>
                      <a:srgbClr val="CDC5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llate 748">
                    <a:extLst>
                      <a:ext uri="{FF2B5EF4-FFF2-40B4-BE49-F238E27FC236}">
                        <a16:creationId xmlns:a16="http://schemas.microsoft.com/office/drawing/2014/main" id="{42716839-9450-9042-81F4-8871F04CC085}"/>
                      </a:ext>
                    </a:extLst>
                  </p:cNvPr>
                  <p:cNvSpPr/>
                  <p:nvPr/>
                </p:nvSpPr>
                <p:spPr>
                  <a:xfrm>
                    <a:off x="5338903" y="4758933"/>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Flowchart: Collate 749">
                    <a:extLst>
                      <a:ext uri="{FF2B5EF4-FFF2-40B4-BE49-F238E27FC236}">
                        <a16:creationId xmlns:a16="http://schemas.microsoft.com/office/drawing/2014/main" id="{30AB5EC1-989B-7E49-AEC0-600B0F3D9F73}"/>
                      </a:ext>
                    </a:extLst>
                  </p:cNvPr>
                  <p:cNvSpPr/>
                  <p:nvPr/>
                </p:nvSpPr>
                <p:spPr>
                  <a:xfrm>
                    <a:off x="4942057" y="4759779"/>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Flowchart: Collate 750">
                    <a:extLst>
                      <a:ext uri="{FF2B5EF4-FFF2-40B4-BE49-F238E27FC236}">
                        <a16:creationId xmlns:a16="http://schemas.microsoft.com/office/drawing/2014/main" id="{FE218A98-54FC-F64B-B14E-763CEBDBB45B}"/>
                      </a:ext>
                    </a:extLst>
                  </p:cNvPr>
                  <p:cNvSpPr/>
                  <p:nvPr/>
                </p:nvSpPr>
                <p:spPr>
                  <a:xfrm>
                    <a:off x="4503526" y="4763938"/>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Rounded Rectangle 91">
                    <a:extLst>
                      <a:ext uri="{FF2B5EF4-FFF2-40B4-BE49-F238E27FC236}">
                        <a16:creationId xmlns:a16="http://schemas.microsoft.com/office/drawing/2014/main" id="{514F8622-169E-8A44-A599-9B1F27C2D053}"/>
                      </a:ext>
                    </a:extLst>
                  </p:cNvPr>
                  <p:cNvSpPr/>
                  <p:nvPr/>
                </p:nvSpPr>
                <p:spPr>
                  <a:xfrm>
                    <a:off x="4460822" y="4726333"/>
                    <a:ext cx="1074360" cy="245571"/>
                  </a:xfrm>
                  <a:prstGeom prst="roundRect">
                    <a:avLst/>
                  </a:prstGeom>
                  <a:noFill/>
                  <a:ln>
                    <a:solidFill>
                      <a:srgbClr val="381850">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98E07B9D-176E-A54E-836B-8D6555DA2AF2}"/>
                    </a:ext>
                  </a:extLst>
                </p:cNvPr>
                <p:cNvGrpSpPr/>
                <p:nvPr/>
              </p:nvGrpSpPr>
              <p:grpSpPr>
                <a:xfrm rot="2804651">
                  <a:off x="5583142" y="1734757"/>
                  <a:ext cx="1720047" cy="1841982"/>
                  <a:chOff x="7435633" y="3646937"/>
                  <a:chExt cx="1485343" cy="1694385"/>
                </a:xfrm>
              </p:grpSpPr>
              <p:cxnSp>
                <p:nvCxnSpPr>
                  <p:cNvPr id="40" name="Straight Connector 39">
                    <a:extLst>
                      <a:ext uri="{FF2B5EF4-FFF2-40B4-BE49-F238E27FC236}">
                        <a16:creationId xmlns:a16="http://schemas.microsoft.com/office/drawing/2014/main" id="{46708E08-018B-294B-BEA7-72F17ADBCD0C}"/>
                      </a:ext>
                    </a:extLst>
                  </p:cNvPr>
                  <p:cNvCxnSpPr/>
                  <p:nvPr/>
                </p:nvCxnSpPr>
                <p:spPr>
                  <a:xfrm flipH="1">
                    <a:off x="7435633" y="3646937"/>
                    <a:ext cx="1485343" cy="1694385"/>
                  </a:xfrm>
                  <a:prstGeom prst="line">
                    <a:avLst/>
                  </a:prstGeom>
                  <a:ln w="82550" cmpd="thickThin">
                    <a:solidFill>
                      <a:srgbClr val="B5BEC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D646256-C41A-B74C-9C80-405FD7642D61}"/>
                      </a:ext>
                    </a:extLst>
                  </p:cNvPr>
                  <p:cNvCxnSpPr/>
                  <p:nvPr/>
                </p:nvCxnSpPr>
                <p:spPr>
                  <a:xfrm flipH="1">
                    <a:off x="7459095" y="3692288"/>
                    <a:ext cx="1452716" cy="1644574"/>
                  </a:xfrm>
                  <a:prstGeom prst="line">
                    <a:avLst/>
                  </a:prstGeom>
                  <a:ln w="254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21" name="Straight Connector 20">
                <a:extLst>
                  <a:ext uri="{FF2B5EF4-FFF2-40B4-BE49-F238E27FC236}">
                    <a16:creationId xmlns:a16="http://schemas.microsoft.com/office/drawing/2014/main" id="{E0A32EAF-9328-C849-AE54-C21E87F729A0}"/>
                  </a:ext>
                </a:extLst>
              </p:cNvPr>
              <p:cNvCxnSpPr>
                <a:stCxn id="89" idx="2"/>
              </p:cNvCxnSpPr>
              <p:nvPr/>
            </p:nvCxnSpPr>
            <p:spPr>
              <a:xfrm>
                <a:off x="5401979" y="4933604"/>
                <a:ext cx="287621" cy="317407"/>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9895C5-C733-8848-970A-9E2594463A56}"/>
                  </a:ext>
                </a:extLst>
              </p:cNvPr>
              <p:cNvCxnSpPr/>
              <p:nvPr/>
            </p:nvCxnSpPr>
            <p:spPr>
              <a:xfrm>
                <a:off x="4998002" y="4937283"/>
                <a:ext cx="820043" cy="1094550"/>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6BEF5A-182F-C740-BB76-D95C7019A20E}"/>
                  </a:ext>
                </a:extLst>
              </p:cNvPr>
              <p:cNvCxnSpPr/>
              <p:nvPr/>
            </p:nvCxnSpPr>
            <p:spPr>
              <a:xfrm>
                <a:off x="4572197" y="4928737"/>
                <a:ext cx="2107" cy="58757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D63E63-043B-FB41-B6EA-D17264A1A032}"/>
                  </a:ext>
                </a:extLst>
              </p:cNvPr>
              <p:cNvCxnSpPr/>
              <p:nvPr/>
            </p:nvCxnSpPr>
            <p:spPr>
              <a:xfrm flipV="1">
                <a:off x="2329440" y="5530109"/>
                <a:ext cx="2266107" cy="21817"/>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86E1EC-BAC8-8C48-B6A0-40262DABD1C8}"/>
                  </a:ext>
                </a:extLst>
              </p:cNvPr>
              <p:cNvCxnSpPr/>
              <p:nvPr/>
            </p:nvCxnSpPr>
            <p:spPr>
              <a:xfrm flipH="1" flipV="1">
                <a:off x="2338001" y="1505749"/>
                <a:ext cx="7816" cy="4046181"/>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FBA9EF-5091-CF4D-AD31-0EFD7AD2CDB4}"/>
                  </a:ext>
                </a:extLst>
              </p:cNvPr>
              <p:cNvCxnSpPr/>
              <p:nvPr/>
            </p:nvCxnSpPr>
            <p:spPr>
              <a:xfrm>
                <a:off x="5678035" y="5241252"/>
                <a:ext cx="3020889" cy="4029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27" name="Parallelogram 26">
                <a:extLst>
                  <a:ext uri="{FF2B5EF4-FFF2-40B4-BE49-F238E27FC236}">
                    <a16:creationId xmlns:a16="http://schemas.microsoft.com/office/drawing/2014/main" id="{C1C3D1B7-EB2C-9142-B258-44584BCBE07D}"/>
                  </a:ext>
                </a:extLst>
              </p:cNvPr>
              <p:cNvSpPr/>
              <p:nvPr/>
            </p:nvSpPr>
            <p:spPr>
              <a:xfrm>
                <a:off x="2613730" y="1521725"/>
                <a:ext cx="5871411" cy="1937085"/>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a:extLst>
                  <a:ext uri="{FF2B5EF4-FFF2-40B4-BE49-F238E27FC236}">
                    <a16:creationId xmlns:a16="http://schemas.microsoft.com/office/drawing/2014/main" id="{46D4372F-BEA7-3D4D-954E-96B0F930A29D}"/>
                  </a:ext>
                </a:extLst>
              </p:cNvPr>
              <p:cNvSpPr/>
              <p:nvPr/>
            </p:nvSpPr>
            <p:spPr>
              <a:xfrm rot="1944918">
                <a:off x="4256034" y="1821508"/>
                <a:ext cx="223980" cy="831948"/>
              </a:xfrm>
              <a:prstGeom prst="can">
                <a:avLst/>
              </a:prstGeom>
              <a:solidFill>
                <a:srgbClr val="B762CE">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n 28">
                <a:extLst>
                  <a:ext uri="{FF2B5EF4-FFF2-40B4-BE49-F238E27FC236}">
                    <a16:creationId xmlns:a16="http://schemas.microsoft.com/office/drawing/2014/main" id="{3AD940F9-78F0-2D4F-94BF-1B2D18BA230A}"/>
                  </a:ext>
                </a:extLst>
              </p:cNvPr>
              <p:cNvSpPr/>
              <p:nvPr/>
            </p:nvSpPr>
            <p:spPr>
              <a:xfrm rot="1944918">
                <a:off x="4708908" y="1734144"/>
                <a:ext cx="223980" cy="831948"/>
              </a:xfrm>
              <a:prstGeom prst="can">
                <a:avLst/>
              </a:prstGeom>
              <a:solidFill>
                <a:srgbClr val="9678B8">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n 29">
                <a:extLst>
                  <a:ext uri="{FF2B5EF4-FFF2-40B4-BE49-F238E27FC236}">
                    <a16:creationId xmlns:a16="http://schemas.microsoft.com/office/drawing/2014/main" id="{D673BCF8-D305-8F48-97BF-98BF5BE28351}"/>
                  </a:ext>
                </a:extLst>
              </p:cNvPr>
              <p:cNvSpPr/>
              <p:nvPr/>
            </p:nvSpPr>
            <p:spPr>
              <a:xfrm rot="1944918">
                <a:off x="4977225" y="1951987"/>
                <a:ext cx="223980" cy="831948"/>
              </a:xfrm>
              <a:prstGeom prst="can">
                <a:avLst/>
              </a:prstGeom>
              <a:solidFill>
                <a:srgbClr val="3818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a:extLst>
                  <a:ext uri="{FF2B5EF4-FFF2-40B4-BE49-F238E27FC236}">
                    <a16:creationId xmlns:a16="http://schemas.microsoft.com/office/drawing/2014/main" id="{DE2FB661-6696-4E4C-A1BD-B115DC79C931}"/>
                  </a:ext>
                </a:extLst>
              </p:cNvPr>
              <p:cNvSpPr/>
              <p:nvPr/>
            </p:nvSpPr>
            <p:spPr>
              <a:xfrm>
                <a:off x="3474050" y="307738"/>
                <a:ext cx="3928816" cy="2562177"/>
              </a:xfrm>
              <a:prstGeom prst="cube">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FF3A402-A0A3-C944-9D1D-CBC844C795E8}"/>
                  </a:ext>
                </a:extLst>
              </p:cNvPr>
              <p:cNvSpPr/>
              <p:nvPr/>
            </p:nvSpPr>
            <p:spPr>
              <a:xfrm>
                <a:off x="3735187" y="1387998"/>
                <a:ext cx="266473" cy="264471"/>
              </a:xfrm>
              <a:prstGeom prst="ellipse">
                <a:avLst/>
              </a:prstGeom>
              <a:solidFill>
                <a:schemeClr val="bg1"/>
              </a:solidFill>
              <a:ln w="476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9894CD95-26B5-B343-8A35-0EA532D55BE7}"/>
                  </a:ext>
                </a:extLst>
              </p:cNvPr>
              <p:cNvCxnSpPr/>
              <p:nvPr/>
            </p:nvCxnSpPr>
            <p:spPr>
              <a:xfrm flipH="1">
                <a:off x="2315522" y="1520233"/>
                <a:ext cx="1594523" cy="14484"/>
              </a:xfrm>
              <a:prstGeom prst="line">
                <a:avLst/>
              </a:prstGeom>
              <a:ln w="50800">
                <a:solidFill>
                  <a:srgbClr val="A5C7BC"/>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50B4F91-95EE-4C44-9411-AC6DAFF03801}"/>
                  </a:ext>
                </a:extLst>
              </p:cNvPr>
              <p:cNvGrpSpPr/>
              <p:nvPr/>
            </p:nvGrpSpPr>
            <p:grpSpPr>
              <a:xfrm>
                <a:off x="5797974" y="1770943"/>
                <a:ext cx="368273" cy="3350412"/>
                <a:chOff x="9803247" y="1274622"/>
                <a:chExt cx="368273" cy="3350412"/>
              </a:xfrm>
            </p:grpSpPr>
            <p:sp>
              <p:nvSpPr>
                <p:cNvPr id="35" name="Flowchart: Magnetic Disk 694">
                  <a:extLst>
                    <a:ext uri="{FF2B5EF4-FFF2-40B4-BE49-F238E27FC236}">
                      <a16:creationId xmlns:a16="http://schemas.microsoft.com/office/drawing/2014/main" id="{960E140A-931C-C24C-B04B-8686C2F3CBBC}"/>
                    </a:ext>
                  </a:extLst>
                </p:cNvPr>
                <p:cNvSpPr/>
                <p:nvPr/>
              </p:nvSpPr>
              <p:spPr>
                <a:xfrm rot="16200000">
                  <a:off x="9852093" y="1333042"/>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Magnetic Disk 695">
                  <a:extLst>
                    <a:ext uri="{FF2B5EF4-FFF2-40B4-BE49-F238E27FC236}">
                      <a16:creationId xmlns:a16="http://schemas.microsoft.com/office/drawing/2014/main" id="{3757466D-78CA-ED41-872A-341922E86BF0}"/>
                    </a:ext>
                  </a:extLst>
                </p:cNvPr>
                <p:cNvSpPr/>
                <p:nvPr/>
              </p:nvSpPr>
              <p:spPr>
                <a:xfrm rot="16200000">
                  <a:off x="9744827" y="430560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urved Connector 36">
                  <a:extLst>
                    <a:ext uri="{FF2B5EF4-FFF2-40B4-BE49-F238E27FC236}">
                      <a16:creationId xmlns:a16="http://schemas.microsoft.com/office/drawing/2014/main" id="{0E71B9F0-879F-7F4E-935F-466ABA2B648C}"/>
                    </a:ext>
                  </a:extLst>
                </p:cNvPr>
                <p:cNvCxnSpPr/>
                <p:nvPr/>
              </p:nvCxnSpPr>
              <p:spPr>
                <a:xfrm flipH="1">
                  <a:off x="9878851" y="1417587"/>
                  <a:ext cx="104673" cy="3020135"/>
                </a:xfrm>
                <a:prstGeom prst="curvedConnector4">
                  <a:avLst>
                    <a:gd name="adj1" fmla="val -1025792"/>
                    <a:gd name="adj2" fmla="val 82925"/>
                  </a:avLst>
                </a:prstGeom>
                <a:ln w="111125">
                  <a:solidFill>
                    <a:srgbClr val="CAF4A4">
                      <a:alpha val="49000"/>
                    </a:srgbClr>
                  </a:solidFill>
                  <a:tailEnd type="none"/>
                </a:ln>
              </p:spPr>
              <p:style>
                <a:lnRef idx="1">
                  <a:schemeClr val="accent1"/>
                </a:lnRef>
                <a:fillRef idx="0">
                  <a:schemeClr val="accent1"/>
                </a:fillRef>
                <a:effectRef idx="0">
                  <a:schemeClr val="accent1"/>
                </a:effectRef>
                <a:fontRef idx="minor">
                  <a:schemeClr val="tx1"/>
                </a:fontRef>
              </p:style>
            </p:cxnSp>
          </p:grpSp>
        </p:grpSp>
        <p:sp>
          <p:nvSpPr>
            <p:cNvPr id="5" name="Parallelogram 4">
              <a:extLst>
                <a:ext uri="{FF2B5EF4-FFF2-40B4-BE49-F238E27FC236}">
                  <a16:creationId xmlns:a16="http://schemas.microsoft.com/office/drawing/2014/main" id="{B7DA08D0-35FD-6B46-8318-359BFC6EED24}"/>
                </a:ext>
              </a:extLst>
            </p:cNvPr>
            <p:cNvSpPr/>
            <p:nvPr/>
          </p:nvSpPr>
          <p:spPr>
            <a:xfrm>
              <a:off x="3409225" y="1604558"/>
              <a:ext cx="4918814" cy="1399474"/>
            </a:xfrm>
            <a:prstGeom prst="parallelogram">
              <a:avLst>
                <a:gd name="adj" fmla="val 89596"/>
              </a:avLst>
            </a:prstGeom>
            <a:solidFill>
              <a:schemeClr val="bg1">
                <a:lumMod val="85000"/>
                <a:alpha val="74000"/>
              </a:schemeClr>
            </a:solidFill>
            <a:ln>
              <a:solidFill>
                <a:srgbClr val="AA9D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a:extLst>
                <a:ext uri="{FF2B5EF4-FFF2-40B4-BE49-F238E27FC236}">
                  <a16:creationId xmlns:a16="http://schemas.microsoft.com/office/drawing/2014/main" id="{5E7AF03D-53EB-A04A-8A5B-953DB6982DFE}"/>
                </a:ext>
              </a:extLst>
            </p:cNvPr>
            <p:cNvSpPr/>
            <p:nvPr/>
          </p:nvSpPr>
          <p:spPr>
            <a:xfrm>
              <a:off x="4612830" y="919156"/>
              <a:ext cx="2654562" cy="1580015"/>
            </a:xfrm>
            <a:prstGeom prst="cube">
              <a:avLst/>
            </a:prstGeom>
            <a:solidFill>
              <a:schemeClr val="accent6">
                <a:lumMod val="20000"/>
                <a:lumOff val="80000"/>
                <a:alpha val="58000"/>
              </a:scheme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35DC8031-EDED-5C47-9CAE-816E69E33AB2}"/>
                </a:ext>
              </a:extLst>
            </p:cNvPr>
            <p:cNvSpPr/>
            <p:nvPr/>
          </p:nvSpPr>
          <p:spPr>
            <a:xfrm>
              <a:off x="4257901" y="565991"/>
              <a:ext cx="3145816" cy="2066479"/>
            </a:xfrm>
            <a:prstGeom prst="cube">
              <a:avLst>
                <a:gd name="adj" fmla="val 26083"/>
              </a:avLst>
            </a:prstGeom>
            <a:solidFill>
              <a:srgbClr val="DACBAE">
                <a:alpha val="58000"/>
              </a:srgbClr>
            </a:solidFill>
            <a:ln>
              <a:solidFill>
                <a:srgbClr val="DAC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667">
              <a:extLst>
                <a:ext uri="{FF2B5EF4-FFF2-40B4-BE49-F238E27FC236}">
                  <a16:creationId xmlns:a16="http://schemas.microsoft.com/office/drawing/2014/main" id="{3A3B7497-F0D3-CB4D-B308-5FE6432B9984}"/>
                </a:ext>
              </a:extLst>
            </p:cNvPr>
            <p:cNvSpPr/>
            <p:nvPr/>
          </p:nvSpPr>
          <p:spPr>
            <a:xfrm rot="16200000">
              <a:off x="5324491" y="1777856"/>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668">
              <a:extLst>
                <a:ext uri="{FF2B5EF4-FFF2-40B4-BE49-F238E27FC236}">
                  <a16:creationId xmlns:a16="http://schemas.microsoft.com/office/drawing/2014/main" id="{A2889541-D885-3646-9239-CCC14C4963C1}"/>
                </a:ext>
              </a:extLst>
            </p:cNvPr>
            <p:cNvSpPr/>
            <p:nvPr/>
          </p:nvSpPr>
          <p:spPr>
            <a:xfrm rot="16200000">
              <a:off x="6214065" y="1269197"/>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669">
              <a:extLst>
                <a:ext uri="{FF2B5EF4-FFF2-40B4-BE49-F238E27FC236}">
                  <a16:creationId xmlns:a16="http://schemas.microsoft.com/office/drawing/2014/main" id="{8DAFFF97-CE6A-F048-8D78-EA80EB14ED84}"/>
                </a:ext>
              </a:extLst>
            </p:cNvPr>
            <p:cNvSpPr/>
            <p:nvPr/>
          </p:nvSpPr>
          <p:spPr>
            <a:xfrm rot="16200000">
              <a:off x="4384756" y="2209251"/>
              <a:ext cx="377847" cy="261007"/>
            </a:xfrm>
            <a:prstGeom prst="flowChartMagneticDisk">
              <a:avLst/>
            </a:prstGeom>
            <a:solidFill>
              <a:schemeClr val="bg1"/>
            </a:solidFill>
            <a:ln>
              <a:solidFill>
                <a:srgbClr val="9E82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11D3B44-D18E-A54D-A2CF-7B47279AEADC}"/>
                </a:ext>
              </a:extLst>
            </p:cNvPr>
            <p:cNvCxnSpPr/>
            <p:nvPr/>
          </p:nvCxnSpPr>
          <p:spPr>
            <a:xfrm flipH="1">
              <a:off x="8414361" y="5019443"/>
              <a:ext cx="909646" cy="1079950"/>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CF825E-6FC7-3E49-B87A-05E7A6EF00DC}"/>
                </a:ext>
              </a:extLst>
            </p:cNvPr>
            <p:cNvCxnSpPr/>
            <p:nvPr/>
          </p:nvCxnSpPr>
          <p:spPr>
            <a:xfrm flipH="1">
              <a:off x="9322101" y="1399700"/>
              <a:ext cx="10575" cy="3621614"/>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2DEA112-C51B-6945-B808-90A2935AC44C}"/>
                </a:ext>
              </a:extLst>
            </p:cNvPr>
            <p:cNvCxnSpPr>
              <a:stCxn id="9" idx="0"/>
            </p:cNvCxnSpPr>
            <p:nvPr/>
          </p:nvCxnSpPr>
          <p:spPr>
            <a:xfrm>
              <a:off x="6359487" y="1399700"/>
              <a:ext cx="2973189" cy="10951"/>
            </a:xfrm>
            <a:prstGeom prst="line">
              <a:avLst/>
            </a:prstGeom>
            <a:ln w="50800">
              <a:solidFill>
                <a:srgbClr val="9DBBCF"/>
              </a:solidFill>
            </a:ln>
          </p:spPr>
          <p:style>
            <a:lnRef idx="1">
              <a:schemeClr val="accent1"/>
            </a:lnRef>
            <a:fillRef idx="0">
              <a:schemeClr val="accent1"/>
            </a:fillRef>
            <a:effectRef idx="0">
              <a:schemeClr val="accent1"/>
            </a:effectRef>
            <a:fontRef idx="minor">
              <a:schemeClr val="tx1"/>
            </a:fontRef>
          </p:style>
        </p:cxnSp>
        <p:sp>
          <p:nvSpPr>
            <p:cNvPr id="14" name="Flowchart: Collate 673">
              <a:extLst>
                <a:ext uri="{FF2B5EF4-FFF2-40B4-BE49-F238E27FC236}">
                  <a16:creationId xmlns:a16="http://schemas.microsoft.com/office/drawing/2014/main" id="{5097E836-81C9-D542-835C-6E3B746C8F6A}"/>
                </a:ext>
              </a:extLst>
            </p:cNvPr>
            <p:cNvSpPr/>
            <p:nvPr/>
          </p:nvSpPr>
          <p:spPr>
            <a:xfrm>
              <a:off x="6376872" y="1321294"/>
              <a:ext cx="126151" cy="174671"/>
            </a:xfrm>
            <a:prstGeom prst="flowChartCollate">
              <a:avLst/>
            </a:prstGeom>
            <a:solidFill>
              <a:srgbClr val="3818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53D8DDA1-CFC6-A743-BFB9-D1F7AF50701C}"/>
                </a:ext>
              </a:extLst>
            </p:cNvPr>
            <p:cNvCxnSpPr/>
            <p:nvPr/>
          </p:nvCxnSpPr>
          <p:spPr>
            <a:xfrm>
              <a:off x="6126241" y="6669112"/>
              <a:ext cx="1511558" cy="13885"/>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F60AC5-161F-7C46-8A19-60A231A290CD}"/>
                </a:ext>
              </a:extLst>
            </p:cNvPr>
            <p:cNvCxnSpPr/>
            <p:nvPr/>
          </p:nvCxnSpPr>
          <p:spPr>
            <a:xfrm flipH="1">
              <a:off x="7650527" y="5036926"/>
              <a:ext cx="1380739" cy="1649432"/>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DE5C41-6A82-D948-B587-10C6E7CC0FCB}"/>
                </a:ext>
              </a:extLst>
            </p:cNvPr>
            <p:cNvCxnSpPr/>
            <p:nvPr/>
          </p:nvCxnSpPr>
          <p:spPr>
            <a:xfrm>
              <a:off x="8983469" y="1879991"/>
              <a:ext cx="21801" cy="3179707"/>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EBDFF3-E6C1-1947-BFDD-4C6D905689BA}"/>
                </a:ext>
              </a:extLst>
            </p:cNvPr>
            <p:cNvCxnSpPr>
              <a:endCxn id="8" idx="0"/>
            </p:cNvCxnSpPr>
            <p:nvPr/>
          </p:nvCxnSpPr>
          <p:spPr>
            <a:xfrm flipH="1">
              <a:off x="5469913" y="1879991"/>
              <a:ext cx="3518231" cy="28368"/>
            </a:xfrm>
            <a:prstGeom prst="line">
              <a:avLst/>
            </a:prstGeom>
            <a:ln w="50800">
              <a:solidFill>
                <a:srgbClr val="A2CAC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DDA30A-D121-ED4F-9493-C91F13BCCAEF}"/>
                </a:ext>
              </a:extLst>
            </p:cNvPr>
            <p:cNvCxnSpPr/>
            <p:nvPr/>
          </p:nvCxnSpPr>
          <p:spPr>
            <a:xfrm flipH="1">
              <a:off x="3118981" y="2339754"/>
              <a:ext cx="1361773" cy="0"/>
            </a:xfrm>
            <a:prstGeom prst="line">
              <a:avLst/>
            </a:prstGeom>
            <a:ln w="88900">
              <a:solidFill>
                <a:srgbClr val="C9CA8C"/>
              </a:solidFill>
            </a:ln>
          </p:spPr>
          <p:style>
            <a:lnRef idx="1">
              <a:schemeClr val="accent1"/>
            </a:lnRef>
            <a:fillRef idx="0">
              <a:schemeClr val="accent1"/>
            </a:fillRef>
            <a:effectRef idx="0">
              <a:schemeClr val="accent1"/>
            </a:effectRef>
            <a:fontRef idx="minor">
              <a:schemeClr val="tx1"/>
            </a:fontRef>
          </p:style>
        </p:cxnSp>
      </p:grpSp>
      <p:sp>
        <p:nvSpPr>
          <p:cNvPr id="113" name="Rounded Rectangle 112">
            <a:extLst>
              <a:ext uri="{FF2B5EF4-FFF2-40B4-BE49-F238E27FC236}">
                <a16:creationId xmlns:a16="http://schemas.microsoft.com/office/drawing/2014/main" id="{73B4F89B-56B9-C344-966D-195EF1482C6E}"/>
              </a:ext>
            </a:extLst>
          </p:cNvPr>
          <p:cNvSpPr/>
          <p:nvPr/>
        </p:nvSpPr>
        <p:spPr>
          <a:xfrm>
            <a:off x="1295400" y="2101331"/>
            <a:ext cx="1051560" cy="246812"/>
          </a:xfrm>
          <a:prstGeom prst="roundRect">
            <a:avLst/>
          </a:prstGeom>
          <a:solidFill>
            <a:srgbClr val="AB9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MOATS 12</a:t>
            </a:r>
            <a:endParaRPr lang="en-US" sz="1400" dirty="0">
              <a:solidFill>
                <a:schemeClr val="bg1"/>
              </a:solidFill>
            </a:endParaRPr>
          </a:p>
        </p:txBody>
      </p:sp>
      <p:pic>
        <p:nvPicPr>
          <p:cNvPr id="114" name="Picture 113">
            <a:extLst>
              <a:ext uri="{FF2B5EF4-FFF2-40B4-BE49-F238E27FC236}">
                <a16:creationId xmlns:a16="http://schemas.microsoft.com/office/drawing/2014/main" id="{D939D8D1-7D41-5C49-930A-3D73AA48BE51}"/>
              </a:ext>
            </a:extLst>
          </p:cNvPr>
          <p:cNvPicPr>
            <a:picLocks noChangeAspect="1"/>
          </p:cNvPicPr>
          <p:nvPr/>
        </p:nvPicPr>
        <p:blipFill>
          <a:blip r:embed="rId2"/>
          <a:stretch>
            <a:fillRect/>
          </a:stretch>
        </p:blipFill>
        <p:spPr>
          <a:xfrm>
            <a:off x="2852780" y="2862677"/>
            <a:ext cx="4807945" cy="3447206"/>
          </a:xfrm>
          <a:prstGeom prst="rect">
            <a:avLst/>
          </a:prstGeom>
        </p:spPr>
      </p:pic>
      <p:cxnSp>
        <p:nvCxnSpPr>
          <p:cNvPr id="116" name="Elbow Connector 115">
            <a:extLst>
              <a:ext uri="{FF2B5EF4-FFF2-40B4-BE49-F238E27FC236}">
                <a16:creationId xmlns:a16="http://schemas.microsoft.com/office/drawing/2014/main" id="{EC027AFA-D926-524B-8AAB-5EB09327BC80}"/>
              </a:ext>
            </a:extLst>
          </p:cNvPr>
          <p:cNvCxnSpPr>
            <a:cxnSpLocks/>
          </p:cNvCxnSpPr>
          <p:nvPr/>
        </p:nvCxnSpPr>
        <p:spPr>
          <a:xfrm>
            <a:off x="2346960" y="2192079"/>
            <a:ext cx="2959826" cy="838602"/>
          </a:xfrm>
          <a:prstGeom prst="bentConnector3">
            <a:avLst>
              <a:gd name="adj1" fmla="val 102409"/>
            </a:avLst>
          </a:prstGeom>
          <a:ln w="444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E9FDCC24-B963-4041-9587-043951AABF83}"/>
              </a:ext>
            </a:extLst>
          </p:cNvPr>
          <p:cNvSpPr txBox="1"/>
          <p:nvPr/>
        </p:nvSpPr>
        <p:spPr>
          <a:xfrm>
            <a:off x="7707125" y="2766712"/>
            <a:ext cx="295982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chiller maintained a waterbath temperature between 11.0 to 11.4</a:t>
            </a:r>
            <a:r>
              <a:rPr lang="en-US" dirty="0">
                <a:sym typeface="Symbol" pitchFamily="2" charset="2"/>
              </a:rPr>
              <a:t></a:t>
            </a:r>
            <a:r>
              <a:rPr lang="en-US" dirty="0"/>
              <a:t>C. </a:t>
            </a:r>
          </a:p>
          <a:p>
            <a:endParaRPr lang="en-US" dirty="0"/>
          </a:p>
          <a:p>
            <a:pPr marL="285750" indent="-285750">
              <a:buFont typeface="Arial" panose="020B0604020202020204" pitchFamily="34" charset="0"/>
              <a:buChar char="•"/>
            </a:pPr>
            <a:r>
              <a:rPr lang="en-US" dirty="0"/>
              <a:t>The PreSens DO probe was set to </a:t>
            </a:r>
          </a:p>
          <a:p>
            <a:pPr marL="742950" lvl="1" indent="-285750">
              <a:buFont typeface="Arial" panose="020B0604020202020204" pitchFamily="34" charset="0"/>
              <a:buChar char="•"/>
            </a:pPr>
            <a:r>
              <a:rPr lang="en-US" dirty="0"/>
              <a:t>HUMID,  </a:t>
            </a:r>
          </a:p>
          <a:p>
            <a:pPr marL="742950" lvl="1" indent="-285750">
              <a:buFont typeface="Arial" panose="020B0604020202020204" pitchFamily="34" charset="0"/>
              <a:buChar char="•"/>
            </a:pPr>
            <a:r>
              <a:rPr lang="en-US" dirty="0"/>
              <a:t>mg/L</a:t>
            </a:r>
          </a:p>
          <a:p>
            <a:pPr marL="742950" lvl="1" indent="-285750">
              <a:buFont typeface="Arial" panose="020B0604020202020204" pitchFamily="34" charset="0"/>
              <a:buChar char="•"/>
            </a:pPr>
            <a:r>
              <a:rPr lang="en-US" dirty="0"/>
              <a:t>Manual Temperature set to 11</a:t>
            </a:r>
            <a:r>
              <a:rPr lang="en-US" dirty="0">
                <a:sym typeface="Symbol" pitchFamily="2" charset="2"/>
              </a:rPr>
              <a:t></a:t>
            </a:r>
            <a:r>
              <a:rPr lang="en-US" dirty="0"/>
              <a:t>C,</a:t>
            </a:r>
          </a:p>
          <a:p>
            <a:pPr marL="742950" lvl="1" indent="-285750">
              <a:buFont typeface="Arial" panose="020B0604020202020204" pitchFamily="34" charset="0"/>
              <a:buChar char="•"/>
            </a:pPr>
            <a:r>
              <a:rPr lang="en-US" dirty="0"/>
              <a:t>Pressure set to 1atmosphere</a:t>
            </a:r>
          </a:p>
        </p:txBody>
      </p:sp>
    </p:spTree>
    <p:extLst>
      <p:ext uri="{BB962C8B-B14F-4D97-AF65-F5344CB8AC3E}">
        <p14:creationId xmlns:p14="http://schemas.microsoft.com/office/powerpoint/2010/main" val="89323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02FB-2FBD-D848-B728-E60550798ABF}"/>
              </a:ext>
            </a:extLst>
          </p:cNvPr>
          <p:cNvSpPr>
            <a:spLocks noGrp="1"/>
          </p:cNvSpPr>
          <p:nvPr>
            <p:ph type="title"/>
          </p:nvPr>
        </p:nvSpPr>
        <p:spPr/>
        <p:txBody>
          <a:bodyPr>
            <a:normAutofit fontScale="90000"/>
          </a:bodyPr>
          <a:lstStyle/>
          <a:p>
            <a:br>
              <a:rPr lang="en-US" b="1" dirty="0"/>
            </a:br>
            <a:r>
              <a:rPr lang="en-US" sz="2700" b="1" dirty="0"/>
              <a:t>Respirometry Project Information –</a:t>
            </a:r>
            <a:br>
              <a:rPr lang="en-US" b="1" dirty="0"/>
            </a:br>
            <a:r>
              <a:rPr lang="en-US" sz="4000" b="1" dirty="0"/>
              <a:t>“MUK_KRL2019respirometry90min” Repository  </a:t>
            </a:r>
            <a:endParaRPr lang="en-US" b="1" dirty="0"/>
          </a:p>
        </p:txBody>
      </p:sp>
      <p:sp>
        <p:nvSpPr>
          <p:cNvPr id="3" name="Content Placeholder 2">
            <a:extLst>
              <a:ext uri="{FF2B5EF4-FFF2-40B4-BE49-F238E27FC236}">
                <a16:creationId xmlns:a16="http://schemas.microsoft.com/office/drawing/2014/main" id="{D3E120A4-B63C-664E-8F44-946694AE9D43}"/>
              </a:ext>
            </a:extLst>
          </p:cNvPr>
          <p:cNvSpPr>
            <a:spLocks noGrp="1"/>
          </p:cNvSpPr>
          <p:nvPr>
            <p:ph idx="1"/>
          </p:nvPr>
        </p:nvSpPr>
        <p:spPr>
          <a:xfrm>
            <a:off x="838200" y="2210027"/>
            <a:ext cx="9693729" cy="1064532"/>
          </a:xfrm>
        </p:spPr>
        <p:txBody>
          <a:bodyPr/>
          <a:lstStyle/>
          <a:p>
            <a:r>
              <a:rPr lang="en-US" sz="2000" dirty="0"/>
              <a:t>R scripts and documents inside the project listed above was generated to create slopes, intercepts, and apply linear/mixed effects models to the slopes.  Only observations included in a 90minute observation were included.</a:t>
            </a:r>
          </a:p>
          <a:p>
            <a:endParaRPr lang="en-US" dirty="0"/>
          </a:p>
          <a:p>
            <a:endParaRPr lang="en-US" dirty="0"/>
          </a:p>
        </p:txBody>
      </p:sp>
      <p:graphicFrame>
        <p:nvGraphicFramePr>
          <p:cNvPr id="4" name="Table 4">
            <a:extLst>
              <a:ext uri="{FF2B5EF4-FFF2-40B4-BE49-F238E27FC236}">
                <a16:creationId xmlns:a16="http://schemas.microsoft.com/office/drawing/2014/main" id="{E4DE4393-1C23-544E-852B-D1DBB46D4950}"/>
              </a:ext>
            </a:extLst>
          </p:cNvPr>
          <p:cNvGraphicFramePr>
            <a:graphicFrameLocks noGrp="1"/>
          </p:cNvGraphicFramePr>
          <p:nvPr>
            <p:extLst>
              <p:ext uri="{D42A27DB-BD31-4B8C-83A1-F6EECF244321}">
                <p14:modId xmlns:p14="http://schemas.microsoft.com/office/powerpoint/2010/main" val="2406293151"/>
              </p:ext>
            </p:extLst>
          </p:nvPr>
        </p:nvGraphicFramePr>
        <p:xfrm>
          <a:off x="1035957" y="3477986"/>
          <a:ext cx="9495972" cy="2560320"/>
        </p:xfrm>
        <a:graphic>
          <a:graphicData uri="http://schemas.openxmlformats.org/drawingml/2006/table">
            <a:tbl>
              <a:tblPr firstRow="1" bandRow="1">
                <a:tableStyleId>{5940675A-B579-460E-94D1-54222C63F5DA}</a:tableStyleId>
              </a:tblPr>
              <a:tblGrid>
                <a:gridCol w="596900">
                  <a:extLst>
                    <a:ext uri="{9D8B030D-6E8A-4147-A177-3AD203B41FA5}">
                      <a16:colId xmlns:a16="http://schemas.microsoft.com/office/drawing/2014/main" val="948787711"/>
                    </a:ext>
                  </a:extLst>
                </a:gridCol>
                <a:gridCol w="4229100">
                  <a:extLst>
                    <a:ext uri="{9D8B030D-6E8A-4147-A177-3AD203B41FA5}">
                      <a16:colId xmlns:a16="http://schemas.microsoft.com/office/drawing/2014/main" val="4221080567"/>
                    </a:ext>
                  </a:extLst>
                </a:gridCol>
                <a:gridCol w="4669972">
                  <a:extLst>
                    <a:ext uri="{9D8B030D-6E8A-4147-A177-3AD203B41FA5}">
                      <a16:colId xmlns:a16="http://schemas.microsoft.com/office/drawing/2014/main" val="1436105169"/>
                    </a:ext>
                  </a:extLst>
                </a:gridCol>
              </a:tblGrid>
              <a:tr h="355720">
                <a:tc>
                  <a:txBody>
                    <a:bodyPr/>
                    <a:lstStyle/>
                    <a:p>
                      <a:r>
                        <a:rPr lang="en-US" b="1" dirty="0"/>
                        <a:t>No. </a:t>
                      </a:r>
                    </a:p>
                  </a:txBody>
                  <a:tcPr/>
                </a:tc>
                <a:tc>
                  <a:txBody>
                    <a:bodyPr/>
                    <a:lstStyle/>
                    <a:p>
                      <a:r>
                        <a:rPr lang="en-US" b="1" dirty="0"/>
                        <a:t>Description </a:t>
                      </a:r>
                    </a:p>
                  </a:txBody>
                  <a:tcPr/>
                </a:tc>
                <a:tc>
                  <a:txBody>
                    <a:bodyPr/>
                    <a:lstStyle/>
                    <a:p>
                      <a:r>
                        <a:rPr lang="en-US" b="1" dirty="0"/>
                        <a:t>Link</a:t>
                      </a:r>
                    </a:p>
                  </a:txBody>
                  <a:tcPr/>
                </a:tc>
                <a:extLst>
                  <a:ext uri="{0D108BD9-81ED-4DB2-BD59-A6C34878D82A}">
                    <a16:rowId xmlns:a16="http://schemas.microsoft.com/office/drawing/2014/main" val="1969154640"/>
                  </a:ext>
                </a:extLst>
              </a:tr>
              <a:tr h="370840">
                <a:tc>
                  <a:txBody>
                    <a:bodyPr/>
                    <a:lstStyle/>
                    <a:p>
                      <a:r>
                        <a:rPr lang="en-US" sz="1400" dirty="0"/>
                        <a:t>1</a:t>
                      </a:r>
                    </a:p>
                  </a:txBody>
                  <a:tcPr/>
                </a:tc>
                <a:tc>
                  <a:txBody>
                    <a:bodyPr/>
                    <a:lstStyle/>
                    <a:p>
                      <a:r>
                        <a:rPr lang="en-US" sz="1400" dirty="0"/>
                        <a:t>Overall Respirometry </a:t>
                      </a:r>
                    </a:p>
                  </a:txBody>
                  <a:tcPr/>
                </a:tc>
                <a:tc>
                  <a:txBody>
                    <a:bodyPr/>
                    <a:lstStyle/>
                    <a:p>
                      <a:r>
                        <a:rPr lang="en-US" sz="1400" dirty="0">
                          <a:hlinkClick r:id="rId2"/>
                        </a:rPr>
                        <a:t>https://github.com/KROVINSKI/NWFSC.MUK_KRL2019respirometry90min</a:t>
                      </a:r>
                      <a:endParaRPr lang="en-US" sz="1400" dirty="0"/>
                    </a:p>
                    <a:p>
                      <a:endParaRPr lang="en-US" sz="1400" dirty="0"/>
                    </a:p>
                  </a:txBody>
                  <a:tcPr/>
                </a:tc>
                <a:extLst>
                  <a:ext uri="{0D108BD9-81ED-4DB2-BD59-A6C34878D82A}">
                    <a16:rowId xmlns:a16="http://schemas.microsoft.com/office/drawing/2014/main" val="786616992"/>
                  </a:ext>
                </a:extLst>
              </a:tr>
              <a:tr h="370840">
                <a:tc>
                  <a:txBody>
                    <a:bodyPr/>
                    <a:lstStyle/>
                    <a:p>
                      <a:r>
                        <a:rPr lang="en-US" sz="1400" dirty="0"/>
                        <a:t>2</a:t>
                      </a:r>
                    </a:p>
                  </a:txBody>
                  <a:tcPr/>
                </a:tc>
                <a:tc>
                  <a:txBody>
                    <a:bodyPr/>
                    <a:lstStyle/>
                    <a:p>
                      <a:r>
                        <a:rPr lang="en-US" sz="1400" dirty="0"/>
                        <a:t>“KRL_ADLT_EXPOcross_RESPRSlopeGen_2019_(2021.04.30).</a:t>
                      </a:r>
                      <a:r>
                        <a:rPr lang="en-US" sz="1400" dirty="0" err="1"/>
                        <a:t>Rmd</a:t>
                      </a:r>
                      <a:r>
                        <a:rPr lang="en-US" sz="1400" dirty="0"/>
                        <a:t>” </a:t>
                      </a:r>
                    </a:p>
                    <a:p>
                      <a:r>
                        <a:rPr lang="en-US" sz="1400" dirty="0" err="1"/>
                        <a:t>Rnotebook</a:t>
                      </a:r>
                      <a:r>
                        <a:rPr lang="en-US" sz="1400" dirty="0"/>
                        <a:t> document – Generating initial database</a:t>
                      </a:r>
                    </a:p>
                  </a:txBody>
                  <a:tcPr/>
                </a:tc>
                <a:tc rowSpan="2">
                  <a:txBody>
                    <a:bodyPr/>
                    <a:lstStyle/>
                    <a:p>
                      <a:r>
                        <a:rPr lang="en-US" sz="1400" dirty="0">
                          <a:hlinkClick r:id="rId3"/>
                        </a:rPr>
                        <a:t>https://github.com/KROVINSKI/NWFSC.MUK_KRL2019respirometry90min/tree/master/03_scripts</a:t>
                      </a:r>
                      <a:endParaRPr lang="en-US" sz="1400" dirty="0"/>
                    </a:p>
                    <a:p>
                      <a:endParaRPr lang="en-US" sz="1400" dirty="0"/>
                    </a:p>
                  </a:txBody>
                  <a:tcPr/>
                </a:tc>
                <a:extLst>
                  <a:ext uri="{0D108BD9-81ED-4DB2-BD59-A6C34878D82A}">
                    <a16:rowId xmlns:a16="http://schemas.microsoft.com/office/drawing/2014/main" val="156043748"/>
                  </a:ext>
                </a:extLst>
              </a:tr>
              <a:tr h="370840">
                <a:tc>
                  <a:txBody>
                    <a:bodyPr/>
                    <a:lstStyle/>
                    <a:p>
                      <a:r>
                        <a:rPr lang="en-US" sz="1400" dirty="0"/>
                        <a:t>3</a:t>
                      </a:r>
                    </a:p>
                  </a:txBody>
                  <a:tcPr/>
                </a:tc>
                <a:tc>
                  <a:txBody>
                    <a:bodyPr/>
                    <a:lstStyle/>
                    <a:p>
                      <a:r>
                        <a:rPr lang="en-US" sz="1400" dirty="0"/>
                        <a:t>“KRL_ADLT_EXPOcross_RespirometryDataframeCreation_Summer2019_(2021.04.30).</a:t>
                      </a:r>
                      <a:r>
                        <a:rPr lang="en-US" sz="1400" dirty="0" err="1"/>
                        <a:t>Rmd</a:t>
                      </a:r>
                      <a:r>
                        <a:rPr lang="en-US" sz="1400" dirty="0"/>
                        <a:t>” </a:t>
                      </a:r>
                      <a:r>
                        <a:rPr lang="en-US" sz="1400" dirty="0" err="1"/>
                        <a:t>Rnotebook</a:t>
                      </a:r>
                      <a:r>
                        <a:rPr lang="en-US" sz="1400" dirty="0"/>
                        <a:t> document – document creating slopes and analysis</a:t>
                      </a:r>
                    </a:p>
                  </a:txBody>
                  <a:tcPr/>
                </a:tc>
                <a:tc vMerge="1">
                  <a:txBody>
                    <a:bodyPr/>
                    <a:lstStyle/>
                    <a:p>
                      <a:endParaRPr lang="en-US" dirty="0"/>
                    </a:p>
                  </a:txBody>
                  <a:tcPr/>
                </a:tc>
                <a:extLst>
                  <a:ext uri="{0D108BD9-81ED-4DB2-BD59-A6C34878D82A}">
                    <a16:rowId xmlns:a16="http://schemas.microsoft.com/office/drawing/2014/main" val="2937899469"/>
                  </a:ext>
                </a:extLst>
              </a:tr>
            </a:tbl>
          </a:graphicData>
        </a:graphic>
      </p:graphicFrame>
    </p:spTree>
    <p:extLst>
      <p:ext uri="{BB962C8B-B14F-4D97-AF65-F5344CB8AC3E}">
        <p14:creationId xmlns:p14="http://schemas.microsoft.com/office/powerpoint/2010/main" val="528769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39B2-9FF6-3C4D-9240-89DE040F8EC4}"/>
              </a:ext>
            </a:extLst>
          </p:cNvPr>
          <p:cNvSpPr>
            <a:spLocks noGrp="1"/>
          </p:cNvSpPr>
          <p:nvPr>
            <p:ph type="title"/>
          </p:nvPr>
        </p:nvSpPr>
        <p:spPr/>
        <p:txBody>
          <a:bodyPr/>
          <a:lstStyle/>
          <a:p>
            <a:r>
              <a:rPr lang="en-US" sz="2400" b="1" dirty="0"/>
              <a:t>Respirometry Project Information – </a:t>
            </a:r>
            <a:br>
              <a:rPr lang="en-US" sz="2400" b="1" dirty="0"/>
            </a:br>
            <a:r>
              <a:rPr lang="en-US" b="1" dirty="0"/>
              <a:t>Merging</a:t>
            </a:r>
            <a:endParaRPr lang="en-US" dirty="0"/>
          </a:p>
        </p:txBody>
      </p:sp>
      <p:sp>
        <p:nvSpPr>
          <p:cNvPr id="3" name="Content Placeholder 2">
            <a:extLst>
              <a:ext uri="{FF2B5EF4-FFF2-40B4-BE49-F238E27FC236}">
                <a16:creationId xmlns:a16="http://schemas.microsoft.com/office/drawing/2014/main" id="{7BCB9293-45E3-2748-AA7F-974CC7D37E70}"/>
              </a:ext>
            </a:extLst>
          </p:cNvPr>
          <p:cNvSpPr>
            <a:spLocks noGrp="1"/>
          </p:cNvSpPr>
          <p:nvPr>
            <p:ph idx="1"/>
          </p:nvPr>
        </p:nvSpPr>
        <p:spPr/>
        <p:txBody>
          <a:bodyPr>
            <a:normAutofit/>
          </a:bodyPr>
          <a:lstStyle/>
          <a:p>
            <a:r>
              <a:rPr lang="en-US" sz="2400" dirty="0"/>
              <a:t>The database is created by merging two datafiles that brought together:</a:t>
            </a:r>
          </a:p>
          <a:p>
            <a:pPr marL="0" indent="0">
              <a:buNone/>
            </a:pPr>
            <a:r>
              <a:rPr lang="en-US" sz="2400" dirty="0"/>
              <a:t>1.) observer data collected data </a:t>
            </a:r>
          </a:p>
          <a:p>
            <a:pPr marL="927100" indent="-927100">
              <a:buNone/>
            </a:pPr>
            <a:r>
              <a:rPr lang="en-US" sz="2400" dirty="0"/>
              <a:t>	(NIKON SMZ715T with Sony Camera manufactured by Imaging Source (DFK 33UX226c) and IC capture and measure software packages) </a:t>
            </a:r>
          </a:p>
          <a:p>
            <a:pPr marL="0" indent="0" algn="ctr">
              <a:buNone/>
            </a:pPr>
            <a:r>
              <a:rPr lang="en-US" sz="2400" i="1" dirty="0">
                <a:solidFill>
                  <a:schemeClr val="bg1">
                    <a:lumMod val="65000"/>
                  </a:schemeClr>
                </a:solidFill>
              </a:rPr>
              <a:t>and</a:t>
            </a:r>
            <a:r>
              <a:rPr lang="en-US" sz="2400" dirty="0"/>
              <a:t>  </a:t>
            </a:r>
          </a:p>
          <a:p>
            <a:pPr marL="0" indent="0">
              <a:buNone/>
            </a:pPr>
            <a:r>
              <a:rPr lang="en-US" sz="2400" dirty="0"/>
              <a:t>2.) PRESENS (PreSens optical oxygen Fitbox4 sensor). The merged dataframe was referred to as “DRESPmsr”.</a:t>
            </a:r>
          </a:p>
        </p:txBody>
      </p:sp>
    </p:spTree>
    <p:extLst>
      <p:ext uri="{BB962C8B-B14F-4D97-AF65-F5344CB8AC3E}">
        <p14:creationId xmlns:p14="http://schemas.microsoft.com/office/powerpoint/2010/main" val="118490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1408-3D91-494F-9DAE-C462CABE237E}"/>
              </a:ext>
            </a:extLst>
          </p:cNvPr>
          <p:cNvSpPr>
            <a:spLocks noGrp="1"/>
          </p:cNvSpPr>
          <p:nvPr>
            <p:ph type="title"/>
          </p:nvPr>
        </p:nvSpPr>
        <p:spPr/>
        <p:txBody>
          <a:bodyPr/>
          <a:lstStyle/>
          <a:p>
            <a:r>
              <a:rPr lang="en-US" sz="2400" b="1" dirty="0"/>
              <a:t>Respirometry Project Information – </a:t>
            </a:r>
            <a:br>
              <a:rPr lang="en-US" b="1" dirty="0"/>
            </a:br>
            <a:r>
              <a:rPr lang="en-US" b="1" dirty="0"/>
              <a:t>Merging</a:t>
            </a:r>
            <a:endParaRPr lang="en-US" dirty="0"/>
          </a:p>
        </p:txBody>
      </p:sp>
      <p:graphicFrame>
        <p:nvGraphicFramePr>
          <p:cNvPr id="4" name="Table 3">
            <a:extLst>
              <a:ext uri="{FF2B5EF4-FFF2-40B4-BE49-F238E27FC236}">
                <a16:creationId xmlns:a16="http://schemas.microsoft.com/office/drawing/2014/main" id="{F3035C60-B3E2-7B4E-AC83-A54FF5167066}"/>
              </a:ext>
            </a:extLst>
          </p:cNvPr>
          <p:cNvGraphicFramePr>
            <a:graphicFrameLocks noGrp="1"/>
          </p:cNvGraphicFramePr>
          <p:nvPr>
            <p:extLst>
              <p:ext uri="{D42A27DB-BD31-4B8C-83A1-F6EECF244321}">
                <p14:modId xmlns:p14="http://schemas.microsoft.com/office/powerpoint/2010/main" val="1128296786"/>
              </p:ext>
            </p:extLst>
          </p:nvPr>
        </p:nvGraphicFramePr>
        <p:xfrm>
          <a:off x="4366079" y="2874700"/>
          <a:ext cx="5937250" cy="2377440"/>
        </p:xfrm>
        <a:graphic>
          <a:graphicData uri="http://schemas.openxmlformats.org/drawingml/2006/table">
            <a:tbl>
              <a:tblPr firstRow="1" firstCol="1" bandRow="1">
                <a:tableStyleId>{5940675A-B579-460E-94D1-54222C63F5DA}</a:tableStyleId>
              </a:tblPr>
              <a:tblGrid>
                <a:gridCol w="855345">
                  <a:extLst>
                    <a:ext uri="{9D8B030D-6E8A-4147-A177-3AD203B41FA5}">
                      <a16:colId xmlns:a16="http://schemas.microsoft.com/office/drawing/2014/main" val="2493939507"/>
                    </a:ext>
                  </a:extLst>
                </a:gridCol>
                <a:gridCol w="4226560">
                  <a:extLst>
                    <a:ext uri="{9D8B030D-6E8A-4147-A177-3AD203B41FA5}">
                      <a16:colId xmlns:a16="http://schemas.microsoft.com/office/drawing/2014/main" val="4261229906"/>
                    </a:ext>
                  </a:extLst>
                </a:gridCol>
                <a:gridCol w="855345">
                  <a:extLst>
                    <a:ext uri="{9D8B030D-6E8A-4147-A177-3AD203B41FA5}">
                      <a16:colId xmlns:a16="http://schemas.microsoft.com/office/drawing/2014/main" val="2169377494"/>
                    </a:ext>
                  </a:extLst>
                </a:gridCol>
              </a:tblGrid>
              <a:tr h="0">
                <a:tc gridSpan="3">
                  <a:txBody>
                    <a:bodyPr/>
                    <a:lstStyle/>
                    <a:p>
                      <a:pPr marL="0" marR="0" algn="ctr">
                        <a:spcBef>
                          <a:spcPts val="0"/>
                        </a:spcBef>
                        <a:spcAft>
                          <a:spcPts val="0"/>
                        </a:spcAft>
                      </a:pPr>
                      <a:r>
                        <a:rPr lang="en-US" sz="1200">
                          <a:effectLst/>
                        </a:rPr>
                        <a:t>4.1a Creating the database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48014342"/>
                  </a:ext>
                </a:extLst>
              </a:tr>
              <a:tr h="0">
                <a:tc>
                  <a:txBody>
                    <a:bodyPr/>
                    <a:lstStyle/>
                    <a:p>
                      <a:pPr marL="0" marR="0">
                        <a:spcBef>
                          <a:spcPts val="0"/>
                        </a:spcBef>
                        <a:spcAft>
                          <a:spcPts val="0"/>
                        </a:spcAft>
                      </a:pPr>
                      <a:r>
                        <a:rPr lang="en-US" sz="1200">
                          <a:effectLst/>
                        </a:rPr>
                        <a:t>Google Drive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dRESP &lt;- </a:t>
                      </a:r>
                      <a:r>
                        <a:rPr lang="en-US" sz="1200" dirty="0" err="1">
                          <a:effectLst/>
                        </a:rPr>
                        <a:t>read.csv</a:t>
                      </a:r>
                      <a:r>
                        <a:rPr lang="en-US" sz="1200" dirty="0">
                          <a:effectLst/>
                        </a:rPr>
                        <a:t>(file = “</a:t>
                      </a:r>
                      <a:r>
                        <a:rPr lang="en-US" sz="1200" dirty="0" err="1">
                          <a:effectLst/>
                        </a:rPr>
                        <a:t>KRILL_Resp_alltrials.csv</a:t>
                      </a:r>
                      <a:r>
                        <a:rPr lang="en-US" sz="1200" dirty="0">
                          <a:effectLst/>
                        </a:rPr>
                        <a:t>”, </a:t>
                      </a:r>
                      <a:r>
                        <a:rPr lang="en-US" sz="1200" dirty="0" err="1">
                          <a:effectLst/>
                        </a:rPr>
                        <a:t>stringsAsFactors</a:t>
                      </a:r>
                      <a:r>
                        <a:rPr lang="en-US" sz="1200" dirty="0">
                          <a:effectLst/>
                        </a:rPr>
                        <a:t> = FALSE)</a:t>
                      </a:r>
                    </a:p>
                    <a:p>
                      <a:pPr marL="0" marR="0">
                        <a:spcBef>
                          <a:spcPts val="0"/>
                        </a:spcBef>
                        <a:spcAft>
                          <a:spcPts val="0"/>
                        </a:spcAft>
                      </a:pPr>
                      <a:r>
                        <a:rPr lang="en-US" sz="1200" dirty="0">
                          <a:effectLst/>
                        </a:rPr>
                        <a:t>dim(dRESP)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dRESP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86678712"/>
                  </a:ext>
                </a:extLst>
              </a:tr>
              <a:tr h="0">
                <a:tc gridSpan="3">
                  <a:txBody>
                    <a:bodyPr/>
                    <a:lstStyle/>
                    <a:p>
                      <a:pPr marL="0" marR="0">
                        <a:spcBef>
                          <a:spcPts val="0"/>
                        </a:spcBef>
                        <a:spcAft>
                          <a:spcPts val="0"/>
                        </a:spcAft>
                      </a:pPr>
                      <a:r>
                        <a:rPr lang="en-US" sz="1200" u="sng" dirty="0">
                          <a:effectLst/>
                          <a:hlinkClick r:id="rId2"/>
                        </a:rPr>
                        <a:t>https://drive.google.com/file/d/19veU1VIWJSrzlMEoVsmDicNNEKG-kWpW/view?usp=sharing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4520792"/>
                  </a:ext>
                </a:extLst>
              </a:tr>
              <a:tr h="0">
                <a:tc>
                  <a:txBody>
                    <a:bodyPr/>
                    <a:lstStyle/>
                    <a:p>
                      <a:pPr marL="0" marR="0">
                        <a:spcBef>
                          <a:spcPts val="0"/>
                        </a:spcBef>
                        <a:spcAft>
                          <a:spcPts val="0"/>
                        </a:spcAft>
                      </a:pPr>
                      <a:r>
                        <a:rPr lang="en-US" sz="1200" dirty="0">
                          <a:effectLst/>
                        </a:rPr>
                        <a:t>Google Drive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dRESPanimal &lt;- </a:t>
                      </a:r>
                      <a:r>
                        <a:rPr lang="en-US" sz="1200" dirty="0" err="1">
                          <a:effectLst/>
                        </a:rPr>
                        <a:t>read.csv</a:t>
                      </a:r>
                      <a:r>
                        <a:rPr lang="en-US" sz="1200" dirty="0">
                          <a:effectLst/>
                        </a:rPr>
                        <a:t>(file = “</a:t>
                      </a:r>
                      <a:r>
                        <a:rPr lang="en-US" sz="1200" dirty="0" err="1">
                          <a:effectLst/>
                        </a:rPr>
                        <a:t>RespirometryTrials_all.Animal.Info.csv</a:t>
                      </a:r>
                      <a:r>
                        <a:rPr lang="en-US" sz="1200" dirty="0">
                          <a:effectLst/>
                        </a:rPr>
                        <a:t>”) </a:t>
                      </a:r>
                    </a:p>
                    <a:p>
                      <a:pPr marL="0" marR="0">
                        <a:spcBef>
                          <a:spcPts val="0"/>
                        </a:spcBef>
                        <a:spcAft>
                          <a:spcPts val="0"/>
                        </a:spcAft>
                      </a:pPr>
                      <a:r>
                        <a:rPr lang="en-US" sz="1200" dirty="0">
                          <a:effectLst/>
                        </a:rPr>
                        <a:t>dim(dRESPanimal)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dRESPanimal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0945334"/>
                  </a:ext>
                </a:extLst>
              </a:tr>
              <a:tr h="0">
                <a:tc gridSpan="3">
                  <a:txBody>
                    <a:bodyPr/>
                    <a:lstStyle/>
                    <a:p>
                      <a:pPr marL="0" marR="0">
                        <a:spcBef>
                          <a:spcPts val="0"/>
                        </a:spcBef>
                        <a:spcAft>
                          <a:spcPts val="0"/>
                        </a:spcAft>
                      </a:pPr>
                      <a:r>
                        <a:rPr lang="en-US" sz="1200" u="sng">
                          <a:effectLst/>
                          <a:hlinkClick r:id="rId3"/>
                        </a:rPr>
                        <a:t>https://drive.google.com/file/d/1vdumqXO0O-3-htxKjtagctW3YLOZoGj3/view?usp=sharing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4776538"/>
                  </a:ext>
                </a:extLst>
              </a:tr>
              <a:tr h="0">
                <a:tc>
                  <a:txBody>
                    <a:bodyPr/>
                    <a:lstStyle/>
                    <a:p>
                      <a:pPr marL="0" marR="0">
                        <a:spcBef>
                          <a:spcPts val="0"/>
                        </a:spcBef>
                        <a:spcAft>
                          <a:spcPts val="0"/>
                        </a:spcAft>
                      </a:pPr>
                      <a:r>
                        <a:rPr lang="en-US" sz="1200">
                          <a:effectLst/>
                        </a:rPr>
                        <a:t>Google Drive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dRESPmsr &lt;- merge(dRESP, dRESPanimal, by=”SensorName”)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dRESPmsr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3907940"/>
                  </a:ext>
                </a:extLst>
              </a:tr>
              <a:tr h="0">
                <a:tc gridSpan="3">
                  <a:txBody>
                    <a:bodyPr/>
                    <a:lstStyle/>
                    <a:p>
                      <a:pPr marL="0" marR="0">
                        <a:spcBef>
                          <a:spcPts val="0"/>
                        </a:spcBef>
                        <a:spcAft>
                          <a:spcPts val="0"/>
                        </a:spcAft>
                      </a:pPr>
                      <a:r>
                        <a:rPr lang="en-US" sz="1200" u="sng" dirty="0">
                          <a:effectLst/>
                          <a:hlinkClick r:id="rId4"/>
                        </a:rPr>
                        <a:t>https://drive.google.com/file/d/1pWiqUsxNBWs5nYindWgORBDG9eMeg4sB/view?usp=sharing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29175144"/>
                  </a:ext>
                </a:extLst>
              </a:tr>
            </a:tbl>
          </a:graphicData>
        </a:graphic>
      </p:graphicFrame>
      <p:sp>
        <p:nvSpPr>
          <p:cNvPr id="5" name="Can 4">
            <a:extLst>
              <a:ext uri="{FF2B5EF4-FFF2-40B4-BE49-F238E27FC236}">
                <a16:creationId xmlns:a16="http://schemas.microsoft.com/office/drawing/2014/main" id="{4453F7C7-F6A2-564D-AF98-2D446083A2C3}"/>
              </a:ext>
            </a:extLst>
          </p:cNvPr>
          <p:cNvSpPr/>
          <p:nvPr/>
        </p:nvSpPr>
        <p:spPr>
          <a:xfrm>
            <a:off x="2848175" y="3350188"/>
            <a:ext cx="1011936" cy="1426464"/>
          </a:xfrm>
          <a:prstGeom prst="can">
            <a:avLst/>
          </a:prstGeom>
          <a:solidFill>
            <a:srgbClr val="998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dRESPmsr</a:t>
            </a:r>
          </a:p>
        </p:txBody>
      </p:sp>
      <p:sp>
        <p:nvSpPr>
          <p:cNvPr id="6" name="Can 5">
            <a:extLst>
              <a:ext uri="{FF2B5EF4-FFF2-40B4-BE49-F238E27FC236}">
                <a16:creationId xmlns:a16="http://schemas.microsoft.com/office/drawing/2014/main" id="{9EDAFDA3-F93C-8B47-9493-716AE313F705}"/>
              </a:ext>
            </a:extLst>
          </p:cNvPr>
          <p:cNvSpPr/>
          <p:nvPr/>
        </p:nvSpPr>
        <p:spPr>
          <a:xfrm>
            <a:off x="1578175" y="2356540"/>
            <a:ext cx="1011936" cy="1426464"/>
          </a:xfrm>
          <a:prstGeom prst="can">
            <a:avLst/>
          </a:prstGeom>
          <a:solidFill>
            <a:srgbClr val="7F567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p:txBody>
      </p:sp>
      <p:sp>
        <p:nvSpPr>
          <p:cNvPr id="7" name="Can 6">
            <a:extLst>
              <a:ext uri="{FF2B5EF4-FFF2-40B4-BE49-F238E27FC236}">
                <a16:creationId xmlns:a16="http://schemas.microsoft.com/office/drawing/2014/main" id="{80AB6885-F009-2448-BA6F-7B318FDA9E39}"/>
              </a:ext>
            </a:extLst>
          </p:cNvPr>
          <p:cNvSpPr/>
          <p:nvPr/>
        </p:nvSpPr>
        <p:spPr>
          <a:xfrm>
            <a:off x="1578175" y="4063420"/>
            <a:ext cx="1011936" cy="1426464"/>
          </a:xfrm>
          <a:prstGeom prst="can">
            <a:avLst/>
          </a:prstGeom>
          <a:solidFill>
            <a:srgbClr val="7B8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dRESP</a:t>
            </a:r>
          </a:p>
          <a:p>
            <a:pPr algn="ctr"/>
            <a:r>
              <a:rPr lang="en-US" sz="1600" dirty="0"/>
              <a:t>animal</a:t>
            </a:r>
          </a:p>
        </p:txBody>
      </p:sp>
      <p:cxnSp>
        <p:nvCxnSpPr>
          <p:cNvPr id="8" name="Elbow Connector 7">
            <a:extLst>
              <a:ext uri="{FF2B5EF4-FFF2-40B4-BE49-F238E27FC236}">
                <a16:creationId xmlns:a16="http://schemas.microsoft.com/office/drawing/2014/main" id="{0F619EE9-95A7-D242-B267-18272ADEFD73}"/>
              </a:ext>
            </a:extLst>
          </p:cNvPr>
          <p:cNvCxnSpPr>
            <a:stCxn id="6" idx="4"/>
            <a:endCxn id="5" idx="1"/>
          </p:cNvCxnSpPr>
          <p:nvPr/>
        </p:nvCxnSpPr>
        <p:spPr>
          <a:xfrm>
            <a:off x="2590111" y="3069772"/>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621CF854-AC50-FB4C-A223-BD78AB2BF55B}"/>
              </a:ext>
            </a:extLst>
          </p:cNvPr>
          <p:cNvCxnSpPr>
            <a:cxnSpLocks/>
            <a:endCxn id="5" idx="3"/>
          </p:cNvCxnSpPr>
          <p:nvPr/>
        </p:nvCxnSpPr>
        <p:spPr>
          <a:xfrm flipV="1">
            <a:off x="2590111" y="4776652"/>
            <a:ext cx="764032" cy="280416"/>
          </a:xfrm>
          <a:prstGeom prst="bentConnector2">
            <a:avLst/>
          </a:prstGeom>
          <a:ln w="349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25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TotalTime>
  <Words>2173</Words>
  <Application>Microsoft Macintosh PowerPoint</Application>
  <PresentationFormat>Widescreen</PresentationFormat>
  <Paragraphs>337</Paragraphs>
  <Slides>44</Slides>
  <Notes>2</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1" baseType="lpstr">
      <vt:lpstr>Arial</vt:lpstr>
      <vt:lpstr>Calibri</vt:lpstr>
      <vt:lpstr>Calibri Light</vt:lpstr>
      <vt:lpstr>DIN Condensed</vt:lpstr>
      <vt:lpstr>Times New Roman</vt:lpstr>
      <vt:lpstr>Office Theme</vt:lpstr>
      <vt:lpstr>Microsoft Word Document</vt:lpstr>
      <vt:lpstr>Krill Respirometry Study</vt:lpstr>
      <vt:lpstr>Table of Contents</vt:lpstr>
      <vt:lpstr>Conditions Prior to Respirometry –  Dates of Respirometry Rounds</vt:lpstr>
      <vt:lpstr>Conditions Prior to Respirometry – Fasting Period Actions</vt:lpstr>
      <vt:lpstr>Conditions Prior to Respirometry –  Source Water Conditions</vt:lpstr>
      <vt:lpstr>Conditions Prior to Respirometry –  Source Water Conditions</vt:lpstr>
      <vt:lpstr> Respirometry Project Information – “MUK_KRL2019respirometry90min” Repository  </vt:lpstr>
      <vt:lpstr>Respirometry Project Information –  Merging</vt:lpstr>
      <vt:lpstr>Respirometry Project Information –  Merging</vt:lpstr>
      <vt:lpstr>Respirometry Project Information –  Respirometry Data Corrections </vt:lpstr>
      <vt:lpstr>Respirometry Data Corrections – Dissolved Oxygen Measurement Corrections</vt:lpstr>
      <vt:lpstr>Respirometry Data Corrections – Vial Volume &amp; Density Corrections</vt:lpstr>
      <vt:lpstr>Respirometry Data – Dataframe &amp; variable generation</vt:lpstr>
      <vt:lpstr>Respirometry Data – Dataframe &amp; variable generation</vt:lpstr>
      <vt:lpstr>Respirometry Data – Dataframe &amp; variable generation</vt:lpstr>
      <vt:lpstr>Respirometry Data – Dataframe &amp; variable generation</vt:lpstr>
      <vt:lpstr>Respirometry Data – Units of Time between observations</vt:lpstr>
      <vt:lpstr>Respirometry Data – Dataframe &amp; variable generation</vt:lpstr>
      <vt:lpstr>Respirometry Data – Dataframe &amp; variable generation</vt:lpstr>
      <vt:lpstr>Respirometry Data –  Animals Per Trial, Per Treatment Tables</vt:lpstr>
      <vt:lpstr>Respirometry Data –  Trial 01 Respirometry Table</vt:lpstr>
      <vt:lpstr>Respirometry Data –  Trial 02 Respirometry Table</vt:lpstr>
      <vt:lpstr>Respirometry Data –  Trial 02 Respirometry Notes</vt:lpstr>
      <vt:lpstr>Respirometry Data –  Trial 03 Respirometry Table</vt:lpstr>
      <vt:lpstr>Respirometry Data –  Trial 03 Respirometry Notes</vt:lpstr>
      <vt:lpstr>Respirometry Data –  Trial 04 Respirometry Table</vt:lpstr>
      <vt:lpstr>Respirometry Data –  Trial 04 Respirometry Notes</vt:lpstr>
      <vt:lpstr>Respirometry Data –  Timeseries Plots Trial 01 (prior to slope function)</vt:lpstr>
      <vt:lpstr>Respirometry Data –  Timeseries Plots Trial 01 (prior to slope function)</vt:lpstr>
      <vt:lpstr>Respirometry Data –  Timeseries Plots Trial 02 (prior to slope function)</vt:lpstr>
      <vt:lpstr>Respirometry Data –  Timeseries Plots Trial 02 (prior to slope function)</vt:lpstr>
      <vt:lpstr>Respirometry Data –  Timeseries Plots Trial 03 (prior to slope function)</vt:lpstr>
      <vt:lpstr>Respirometry Data –  Timeseries Plots Trial 03 (prior to slope function)</vt:lpstr>
      <vt:lpstr>Respirometry Data –  Timeseries Plots Trial 04 (prior to slope function)</vt:lpstr>
      <vt:lpstr>Respirometry Data –  All Trials, Across Treatments Oxygen (g) Reduction</vt:lpstr>
      <vt:lpstr>Respirometry Data –  All Trials, Across Treatments Oxygen (g) Reduction</vt:lpstr>
      <vt:lpstr>Respirometry Data –  All Trials, Loading and Acclimation Time</vt:lpstr>
      <vt:lpstr>Respirometry Data –  Outlier Removal</vt:lpstr>
      <vt:lpstr>Respirometry Data –  Outlier Removal Functions </vt:lpstr>
      <vt:lpstr>Respirometry Data –  Slope Corrections</vt:lpstr>
      <vt:lpstr>Respirometry Data –  Slope Corrections</vt:lpstr>
      <vt:lpstr>Slopes Plots</vt:lpstr>
      <vt:lpstr>Slopes Plots</vt:lpstr>
      <vt:lpstr>“dSlopes.summary”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Krill Respirometry Study</dc:title>
  <dc:creator>k8 ski</dc:creator>
  <cp:lastModifiedBy>k8 ski</cp:lastModifiedBy>
  <cp:revision>39</cp:revision>
  <dcterms:created xsi:type="dcterms:W3CDTF">2021-05-04T16:41:47Z</dcterms:created>
  <dcterms:modified xsi:type="dcterms:W3CDTF">2021-05-05T04:21:33Z</dcterms:modified>
</cp:coreProperties>
</file>